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8" r:id="rId1"/>
  </p:sldMasterIdLst>
  <p:sldIdLst>
    <p:sldId id="301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630" y="990600"/>
            <a:ext cx="7081520" cy="2133600"/>
          </a:xfrm>
        </p:spPr>
        <p:txBody>
          <a:bodyPr>
            <a:normAutofit/>
          </a:bodyPr>
          <a:lstStyle/>
          <a:p>
            <a:r>
              <a:rPr lang="en-IN" dirty="0" err="1" smtClean="0"/>
              <a:t>Arts,Science</a:t>
            </a:r>
            <a:r>
              <a:rPr lang="en-IN" dirty="0" smtClean="0"/>
              <a:t> and Commerce College Mokhada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58749" y="4191000"/>
            <a:ext cx="8204834" cy="1447800"/>
          </a:xfrm>
        </p:spPr>
        <p:txBody>
          <a:bodyPr>
            <a:normAutofit/>
          </a:bodyPr>
          <a:lstStyle/>
          <a:p>
            <a:r>
              <a:rPr lang="en-IN" dirty="0" smtClean="0"/>
              <a:t>Infrared/Vibrational Spectroscopy</a:t>
            </a:r>
          </a:p>
          <a:p>
            <a:r>
              <a:rPr lang="en-IN" dirty="0" err="1" smtClean="0"/>
              <a:t>T.Y.BSc</a:t>
            </a:r>
            <a:r>
              <a:rPr lang="en-IN" dirty="0" smtClean="0"/>
              <a:t>.(</a:t>
            </a:r>
            <a:r>
              <a:rPr lang="en-IN" dirty="0" err="1" smtClean="0"/>
              <a:t>SemV</a:t>
            </a:r>
            <a:r>
              <a:rPr lang="en-IN" dirty="0" smtClean="0"/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571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8625" y="71437"/>
            <a:ext cx="8229600" cy="1071880"/>
          </a:xfrm>
          <a:custGeom>
            <a:avLst/>
            <a:gdLst/>
            <a:ahLst/>
            <a:cxnLst/>
            <a:rect l="l" t="t" r="r" b="b"/>
            <a:pathLst>
              <a:path w="8229600" h="1071880">
                <a:moveTo>
                  <a:pt x="8229600" y="0"/>
                </a:moveTo>
                <a:lnTo>
                  <a:pt x="0" y="0"/>
                </a:lnTo>
                <a:lnTo>
                  <a:pt x="0" y="1071562"/>
                </a:lnTo>
                <a:lnTo>
                  <a:pt x="8229600" y="1071562"/>
                </a:lnTo>
                <a:lnTo>
                  <a:pt x="822960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90955" y="307924"/>
            <a:ext cx="67049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Vibrational</a:t>
            </a:r>
            <a:r>
              <a:rPr sz="36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(Infrared)</a:t>
            </a:r>
            <a:r>
              <a:rPr sz="36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spectrum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167129"/>
            <a:ext cx="898525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If the relative </a:t>
            </a:r>
            <a:r>
              <a:rPr sz="2800" dirty="0">
                <a:latin typeface="Arial MT"/>
                <a:cs typeface="Arial MT"/>
              </a:rPr>
              <a:t>displacement of </a:t>
            </a:r>
            <a:r>
              <a:rPr sz="2800" spc="-5" dirty="0">
                <a:latin typeface="Arial MT"/>
                <a:cs typeface="Arial MT"/>
              </a:rPr>
              <a:t>a </a:t>
            </a:r>
            <a:r>
              <a:rPr sz="2800" dirty="0">
                <a:latin typeface="Arial MT"/>
                <a:cs typeface="Arial MT"/>
              </a:rPr>
              <a:t>molecular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vibration </a:t>
            </a:r>
            <a:r>
              <a:rPr sz="2800" dirty="0">
                <a:latin typeface="Arial MT"/>
                <a:cs typeface="Arial MT"/>
              </a:rPr>
              <a:t> about their mean </a:t>
            </a:r>
            <a:r>
              <a:rPr sz="2800" spc="-5" dirty="0">
                <a:latin typeface="Arial MT"/>
                <a:cs typeface="Arial MT"/>
              </a:rPr>
              <a:t>position gives </a:t>
            </a:r>
            <a:r>
              <a:rPr sz="2800" dirty="0">
                <a:latin typeface="Arial MT"/>
                <a:cs typeface="Arial MT"/>
              </a:rPr>
              <a:t>rise </a:t>
            </a:r>
            <a:r>
              <a:rPr sz="2800" spc="-5" dirty="0">
                <a:latin typeface="Arial MT"/>
                <a:cs typeface="Arial MT"/>
              </a:rPr>
              <a:t>a dipole </a:t>
            </a:r>
            <a:r>
              <a:rPr sz="2800" dirty="0">
                <a:latin typeface="Arial MT"/>
                <a:cs typeface="Arial MT"/>
              </a:rPr>
              <a:t>change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along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direction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dirty="0">
                <a:latin typeface="Arial MT"/>
                <a:cs typeface="Arial MT"/>
              </a:rPr>
              <a:t> displacement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during</a:t>
            </a:r>
            <a:r>
              <a:rPr sz="2800" spc="78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dirty="0">
                <a:latin typeface="Arial MT"/>
                <a:cs typeface="Arial MT"/>
              </a:rPr>
              <a:t> vibration,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molecule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shows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vibrational</a:t>
            </a:r>
            <a:r>
              <a:rPr sz="2800" spc="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spectrum.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2857373"/>
            <a:ext cx="9144000" cy="2143760"/>
            <a:chOff x="0" y="2857373"/>
            <a:chExt cx="9144000" cy="21437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57500"/>
              <a:ext cx="3286125" cy="21431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7875" y="2857373"/>
              <a:ext cx="3286124" cy="20717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4751" y="2857500"/>
              <a:ext cx="2857500" cy="214312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8739" y="4882641"/>
            <a:ext cx="898715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buSzPct val="96428"/>
              <a:buChar char="•"/>
              <a:tabLst>
                <a:tab pos="137795" algn="l"/>
              </a:tabLst>
            </a:pPr>
            <a:r>
              <a:rPr sz="2800" spc="-5" dirty="0">
                <a:latin typeface="Arial MT"/>
                <a:cs typeface="Arial MT"/>
              </a:rPr>
              <a:t>In </a:t>
            </a:r>
            <a:r>
              <a:rPr sz="2800" dirty="0">
                <a:latin typeface="Arial MT"/>
                <a:cs typeface="Arial MT"/>
              </a:rPr>
              <a:t>order </a:t>
            </a:r>
            <a:r>
              <a:rPr sz="2800" spc="-5" dirty="0">
                <a:latin typeface="Arial MT"/>
                <a:cs typeface="Arial MT"/>
              </a:rPr>
              <a:t>to be </a:t>
            </a:r>
            <a:r>
              <a:rPr sz="2800" dirty="0">
                <a:latin typeface="Arial MT"/>
                <a:cs typeface="Arial MT"/>
              </a:rPr>
              <a:t>infrared </a:t>
            </a:r>
            <a:r>
              <a:rPr sz="2800" spc="-5" dirty="0">
                <a:latin typeface="Arial MT"/>
                <a:cs typeface="Arial MT"/>
              </a:rPr>
              <a:t>active , </a:t>
            </a:r>
            <a:r>
              <a:rPr sz="2800" dirty="0">
                <a:latin typeface="Arial MT"/>
                <a:cs typeface="Arial MT"/>
              </a:rPr>
              <a:t>there </a:t>
            </a:r>
            <a:r>
              <a:rPr sz="2800" spc="-5" dirty="0">
                <a:latin typeface="Arial MT"/>
                <a:cs typeface="Arial MT"/>
              </a:rPr>
              <a:t>must be a </a:t>
            </a:r>
            <a:r>
              <a:rPr sz="2800" dirty="0">
                <a:latin typeface="Arial MT"/>
                <a:cs typeface="Arial MT"/>
              </a:rPr>
              <a:t>dipole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change during </a:t>
            </a:r>
            <a:r>
              <a:rPr sz="2800" spc="-5" dirty="0">
                <a:latin typeface="Arial MT"/>
                <a:cs typeface="Arial MT"/>
              </a:rPr>
              <a:t>the vibration </a:t>
            </a:r>
            <a:r>
              <a:rPr sz="2800" dirty="0">
                <a:latin typeface="Arial MT"/>
                <a:cs typeface="Arial MT"/>
              </a:rPr>
              <a:t>and </a:t>
            </a:r>
            <a:r>
              <a:rPr sz="2800" spc="-5" dirty="0">
                <a:latin typeface="Arial MT"/>
                <a:cs typeface="Arial MT"/>
              </a:rPr>
              <a:t>this </a:t>
            </a:r>
            <a:r>
              <a:rPr sz="2800" dirty="0">
                <a:latin typeface="Arial MT"/>
                <a:cs typeface="Arial MT"/>
              </a:rPr>
              <a:t>change </a:t>
            </a:r>
            <a:r>
              <a:rPr sz="2800" spc="-5" dirty="0">
                <a:latin typeface="Arial MT"/>
                <a:cs typeface="Arial MT"/>
              </a:rPr>
              <a:t>may </a:t>
            </a:r>
            <a:r>
              <a:rPr sz="2800" dirty="0">
                <a:latin typeface="Arial MT"/>
                <a:cs typeface="Arial MT"/>
              </a:rPr>
              <a:t>take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place</a:t>
            </a:r>
            <a:r>
              <a:rPr sz="2800" dirty="0">
                <a:latin typeface="Arial MT"/>
                <a:cs typeface="Arial MT"/>
              </a:rPr>
              <a:t> either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along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line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symmetry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axis</a:t>
            </a:r>
            <a:r>
              <a:rPr sz="2800" dirty="0">
                <a:latin typeface="Arial MT"/>
                <a:cs typeface="Arial MT"/>
              </a:rPr>
              <a:t> or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perpendicular</a:t>
            </a:r>
            <a:r>
              <a:rPr sz="2800" spc="-5" dirty="0">
                <a:latin typeface="Arial MT"/>
                <a:cs typeface="Arial MT"/>
              </a:rPr>
              <a:t> to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it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857248"/>
            <a:ext cx="4286250" cy="27956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4739766"/>
            <a:ext cx="898779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buSzPct val="96428"/>
              <a:buChar char="•"/>
              <a:tabLst>
                <a:tab pos="137795" algn="l"/>
              </a:tabLst>
            </a:pPr>
            <a:r>
              <a:rPr sz="2800" spc="-5" dirty="0">
                <a:latin typeface="Arial MT"/>
                <a:cs typeface="Arial MT"/>
              </a:rPr>
              <a:t>If the atom is removed a distance from its </a:t>
            </a:r>
            <a:r>
              <a:rPr sz="2800" dirty="0">
                <a:latin typeface="Arial MT"/>
                <a:cs typeface="Arial MT"/>
              </a:rPr>
              <a:t>equilibrium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position,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it</a:t>
            </a:r>
            <a:r>
              <a:rPr sz="2800" dirty="0">
                <a:latin typeface="Arial MT"/>
                <a:cs typeface="Arial MT"/>
              </a:rPr>
              <a:t> experiences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</a:t>
            </a:r>
            <a:r>
              <a:rPr sz="2800" dirty="0">
                <a:latin typeface="Arial MT"/>
                <a:cs typeface="Arial MT"/>
              </a:rPr>
              <a:t> restoring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force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that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 </a:t>
            </a:r>
            <a:r>
              <a:rPr sz="2800" dirty="0">
                <a:latin typeface="Arial MT"/>
                <a:cs typeface="Arial MT"/>
              </a:rPr>
              <a:t> proportional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its</a:t>
            </a:r>
            <a:r>
              <a:rPr sz="2800" dirty="0">
                <a:latin typeface="Arial MT"/>
                <a:cs typeface="Arial MT"/>
              </a:rPr>
              <a:t> displacement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from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equilibrium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position.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molecule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behaves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like a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spring.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34833" y="524002"/>
            <a:ext cx="16300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69240">
              <a:lnSpc>
                <a:spcPct val="100000"/>
              </a:lnSpc>
              <a:spcBef>
                <a:spcPts val="95"/>
              </a:spcBef>
              <a:tabLst>
                <a:tab pos="1339850" algn="l"/>
              </a:tabLst>
            </a:pPr>
            <a:r>
              <a:rPr sz="2800" spc="-5" dirty="0">
                <a:solidFill>
                  <a:srgbClr val="000000"/>
                </a:solidFill>
              </a:rPr>
              <a:t>o</a:t>
            </a:r>
            <a:r>
              <a:rPr sz="2800" dirty="0">
                <a:solidFill>
                  <a:srgbClr val="000000"/>
                </a:solidFill>
              </a:rPr>
              <a:t>n</a:t>
            </a:r>
            <a:r>
              <a:rPr sz="2800" spc="-5" dirty="0">
                <a:solidFill>
                  <a:srgbClr val="000000"/>
                </a:solidFill>
              </a:rPr>
              <a:t>ly</a:t>
            </a:r>
            <a:r>
              <a:rPr sz="2800" dirty="0">
                <a:solidFill>
                  <a:srgbClr val="000000"/>
                </a:solidFill>
              </a:rPr>
              <a:t>	</a:t>
            </a:r>
            <a:r>
              <a:rPr sz="2800" spc="-5" dirty="0">
                <a:solidFill>
                  <a:srgbClr val="000000"/>
                </a:solidFill>
              </a:rPr>
              <a:t>in  mol</a:t>
            </a:r>
            <a:r>
              <a:rPr sz="2800" spc="5" dirty="0">
                <a:solidFill>
                  <a:srgbClr val="000000"/>
                </a:solidFill>
              </a:rPr>
              <a:t>e</a:t>
            </a:r>
            <a:r>
              <a:rPr sz="2800" spc="-5" dirty="0">
                <a:solidFill>
                  <a:srgbClr val="000000"/>
                </a:solidFill>
              </a:rPr>
              <a:t>c</a:t>
            </a:r>
            <a:r>
              <a:rPr sz="2800" dirty="0">
                <a:solidFill>
                  <a:srgbClr val="000000"/>
                </a:solidFill>
              </a:rPr>
              <a:t>u</a:t>
            </a:r>
            <a:r>
              <a:rPr sz="2800" spc="5" dirty="0">
                <a:solidFill>
                  <a:srgbClr val="000000"/>
                </a:solidFill>
              </a:rPr>
              <a:t>l</a:t>
            </a:r>
            <a:r>
              <a:rPr sz="2800" spc="-5" dirty="0">
                <a:solidFill>
                  <a:srgbClr val="000000"/>
                </a:solidFill>
              </a:rPr>
              <a:t>es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78739" y="524002"/>
            <a:ext cx="7245984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6428"/>
              <a:buChar char="•"/>
              <a:tabLst>
                <a:tab pos="137795" algn="l"/>
                <a:tab pos="2218055" algn="l"/>
                <a:tab pos="3789679" algn="l"/>
                <a:tab pos="4688840" algn="l"/>
                <a:tab pos="5488940" algn="l"/>
              </a:tabLst>
            </a:pPr>
            <a:r>
              <a:rPr sz="2800" spc="-60" dirty="0">
                <a:latin typeface="Arial MT"/>
                <a:cs typeface="Arial MT"/>
              </a:rPr>
              <a:t>V</a:t>
            </a:r>
            <a:r>
              <a:rPr sz="2800" spc="-5" dirty="0">
                <a:latin typeface="Arial MT"/>
                <a:cs typeface="Arial MT"/>
              </a:rPr>
              <a:t>i</a:t>
            </a:r>
            <a:r>
              <a:rPr sz="2800" dirty="0">
                <a:latin typeface="Arial MT"/>
                <a:cs typeface="Arial MT"/>
              </a:rPr>
              <a:t>b</a:t>
            </a:r>
            <a:r>
              <a:rPr sz="2800" spc="-5" dirty="0">
                <a:latin typeface="Arial MT"/>
                <a:cs typeface="Arial MT"/>
              </a:rPr>
              <a:t>r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-5" dirty="0">
                <a:latin typeface="Arial MT"/>
                <a:cs typeface="Arial MT"/>
              </a:rPr>
              <a:t>ti</a:t>
            </a:r>
            <a:r>
              <a:rPr sz="2800" dirty="0">
                <a:latin typeface="Arial MT"/>
                <a:cs typeface="Arial MT"/>
              </a:rPr>
              <a:t>o</a:t>
            </a:r>
            <a:r>
              <a:rPr sz="2800" spc="5" dirty="0">
                <a:latin typeface="Arial MT"/>
                <a:cs typeface="Arial MT"/>
              </a:rPr>
              <a:t>n</a:t>
            </a:r>
            <a:r>
              <a:rPr sz="2800" spc="-5" dirty="0">
                <a:latin typeface="Arial MT"/>
                <a:cs typeface="Arial MT"/>
              </a:rPr>
              <a:t>al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" dirty="0">
                <a:latin typeface="Arial MT"/>
                <a:cs typeface="Arial MT"/>
              </a:rPr>
              <a:t>s</a:t>
            </a:r>
            <a:r>
              <a:rPr sz="2800" dirty="0">
                <a:latin typeface="Arial MT"/>
                <a:cs typeface="Arial MT"/>
              </a:rPr>
              <a:t>p</a:t>
            </a:r>
            <a:r>
              <a:rPr sz="2800" spc="-5" dirty="0">
                <a:latin typeface="Arial MT"/>
                <a:cs typeface="Arial MT"/>
              </a:rPr>
              <a:t>e</a:t>
            </a:r>
            <a:r>
              <a:rPr sz="2800" dirty="0">
                <a:latin typeface="Arial MT"/>
                <a:cs typeface="Arial MT"/>
              </a:rPr>
              <a:t>c</a:t>
            </a:r>
            <a:r>
              <a:rPr sz="2800" spc="-15" dirty="0">
                <a:latin typeface="Arial MT"/>
                <a:cs typeface="Arial MT"/>
              </a:rPr>
              <a:t>t</a:t>
            </a:r>
            <a:r>
              <a:rPr sz="2800" spc="-5" dirty="0">
                <a:latin typeface="Arial MT"/>
                <a:cs typeface="Arial MT"/>
              </a:rPr>
              <a:t>ra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" dirty="0">
                <a:latin typeface="Arial MT"/>
                <a:cs typeface="Arial MT"/>
              </a:rPr>
              <a:t>will</a:t>
            </a:r>
            <a:r>
              <a:rPr sz="2800" dirty="0">
                <a:latin typeface="Arial MT"/>
                <a:cs typeface="Arial MT"/>
              </a:rPr>
              <a:t>	b</a:t>
            </a:r>
            <a:r>
              <a:rPr sz="2800" spc="-5" dirty="0">
                <a:latin typeface="Arial MT"/>
                <a:cs typeface="Arial MT"/>
              </a:rPr>
              <a:t>e</a:t>
            </a:r>
            <a:r>
              <a:rPr sz="2800" dirty="0">
                <a:latin typeface="Arial MT"/>
                <a:cs typeface="Arial MT"/>
              </a:rPr>
              <a:t>	observable  heteronuclear</a:t>
            </a:r>
            <a:r>
              <a:rPr sz="2800" spc="30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molecules</a:t>
            </a:r>
            <a:r>
              <a:rPr sz="2800" spc="30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since</a:t>
            </a:r>
            <a:r>
              <a:rPr sz="2800" spc="3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homonuclear </a:t>
            </a:r>
            <a:r>
              <a:rPr sz="2800" dirty="0">
                <a:latin typeface="Arial MT"/>
                <a:cs typeface="Arial MT"/>
              </a:rPr>
              <a:t> have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no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dipole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moment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4900" y="1785873"/>
            <a:ext cx="394335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481024"/>
            <a:ext cx="8341995" cy="1290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dirty="0">
                <a:latin typeface="Arial MT"/>
                <a:cs typeface="Arial MT"/>
              </a:rPr>
              <a:t>spring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which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behaves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this</a:t>
            </a:r>
            <a:r>
              <a:rPr sz="2800" spc="-5" dirty="0">
                <a:latin typeface="Arial MT"/>
                <a:cs typeface="Arial MT"/>
              </a:rPr>
              <a:t> manner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dirty="0">
                <a:latin typeface="Arial MT"/>
                <a:cs typeface="Arial MT"/>
              </a:rPr>
              <a:t> said </a:t>
            </a:r>
            <a:r>
              <a:rPr sz="2800" spc="-5" dirty="0">
                <a:latin typeface="Arial MT"/>
                <a:cs typeface="Arial MT"/>
              </a:rPr>
              <a:t>to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obey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Hooke’s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law:</a:t>
            </a:r>
            <a:endParaRPr sz="2800">
              <a:latin typeface="Arial MT"/>
              <a:cs typeface="Arial MT"/>
            </a:endParaRPr>
          </a:p>
          <a:p>
            <a:pPr marR="1731645" algn="ctr">
              <a:lnSpc>
                <a:spcPts val="3245"/>
              </a:lnSpc>
              <a:tabLst>
                <a:tab pos="765175" algn="l"/>
              </a:tabLst>
            </a:pPr>
            <a:r>
              <a:rPr sz="3350" i="1" dirty="0">
                <a:latin typeface="Times New Roman"/>
                <a:cs typeface="Times New Roman"/>
              </a:rPr>
              <a:t>f</a:t>
            </a:r>
            <a:r>
              <a:rPr sz="3350" i="1" spc="-80" dirty="0">
                <a:latin typeface="Times New Roman"/>
                <a:cs typeface="Times New Roman"/>
              </a:rPr>
              <a:t> </a:t>
            </a:r>
            <a:r>
              <a:rPr sz="3350" spc="10" dirty="0">
                <a:latin typeface="Symbol"/>
                <a:cs typeface="Symbol"/>
              </a:rPr>
              <a:t></a:t>
            </a:r>
            <a:r>
              <a:rPr sz="3350" spc="10" dirty="0">
                <a:latin typeface="Times New Roman"/>
                <a:cs typeface="Times New Roman"/>
              </a:rPr>
              <a:t>	</a:t>
            </a:r>
            <a:r>
              <a:rPr sz="3350" i="1" spc="5" dirty="0">
                <a:latin typeface="Times New Roman"/>
                <a:cs typeface="Times New Roman"/>
              </a:rPr>
              <a:t>x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1514" y="1624827"/>
            <a:ext cx="5332730" cy="1423670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2075"/>
              </a:spcBef>
              <a:tabLst>
                <a:tab pos="641350" algn="l"/>
                <a:tab pos="1239520" algn="l"/>
                <a:tab pos="1682114" algn="l"/>
              </a:tabLst>
            </a:pPr>
            <a:r>
              <a:rPr sz="3350" i="1" dirty="0">
                <a:latin typeface="Times New Roman"/>
                <a:cs typeface="Times New Roman"/>
              </a:rPr>
              <a:t>f	</a:t>
            </a:r>
            <a:r>
              <a:rPr sz="3350" spc="5" dirty="0">
                <a:latin typeface="Symbol"/>
                <a:cs typeface="Symbol"/>
              </a:rPr>
              <a:t></a:t>
            </a:r>
            <a:r>
              <a:rPr sz="3350" spc="5" dirty="0">
                <a:latin typeface="Times New Roman"/>
                <a:cs typeface="Times New Roman"/>
              </a:rPr>
              <a:t>	</a:t>
            </a:r>
            <a:r>
              <a:rPr sz="3350" spc="5" dirty="0">
                <a:latin typeface="Symbol"/>
                <a:cs typeface="Symbol"/>
              </a:rPr>
              <a:t></a:t>
            </a:r>
            <a:r>
              <a:rPr sz="3350" spc="5" dirty="0">
                <a:latin typeface="Times New Roman"/>
                <a:cs typeface="Times New Roman"/>
              </a:rPr>
              <a:t>	</a:t>
            </a:r>
            <a:r>
              <a:rPr sz="3350" i="1" spc="15" dirty="0">
                <a:latin typeface="Times New Roman"/>
                <a:cs typeface="Times New Roman"/>
              </a:rPr>
              <a:t>kx</a:t>
            </a:r>
            <a:endParaRPr sz="3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  <a:tabLst>
                <a:tab pos="611505" algn="l"/>
                <a:tab pos="1408430" algn="l"/>
                <a:tab pos="3810635" algn="l"/>
                <a:tab pos="4825365" algn="l"/>
              </a:tabLst>
            </a:pPr>
            <a:r>
              <a:rPr sz="2800" dirty="0">
                <a:latin typeface="Arial MT"/>
                <a:cs typeface="Arial MT"/>
              </a:rPr>
              <a:t>o</a:t>
            </a:r>
            <a:r>
              <a:rPr sz="2800" spc="-5" dirty="0">
                <a:latin typeface="Arial MT"/>
                <a:cs typeface="Arial MT"/>
              </a:rPr>
              <a:t>f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" dirty="0">
                <a:latin typeface="Arial MT"/>
                <a:cs typeface="Arial MT"/>
              </a:rPr>
              <a:t>d</a:t>
            </a:r>
            <a:r>
              <a:rPr sz="2800" dirty="0">
                <a:latin typeface="Arial MT"/>
                <a:cs typeface="Arial MT"/>
              </a:rPr>
              <a:t>i</a:t>
            </a:r>
            <a:r>
              <a:rPr sz="2800" spc="-5" dirty="0">
                <a:latin typeface="Arial MT"/>
                <a:cs typeface="Arial MT"/>
              </a:rPr>
              <a:t>s</a:t>
            </a:r>
            <a:r>
              <a:rPr sz="2800" dirty="0">
                <a:latin typeface="Arial MT"/>
                <a:cs typeface="Arial MT"/>
              </a:rPr>
              <a:t>p</a:t>
            </a:r>
            <a:r>
              <a:rPr sz="2800" spc="-5" dirty="0">
                <a:latin typeface="Arial MT"/>
                <a:cs typeface="Arial MT"/>
              </a:rPr>
              <a:t>l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-5" dirty="0">
                <a:latin typeface="Arial MT"/>
                <a:cs typeface="Arial MT"/>
              </a:rPr>
              <a:t>c</a:t>
            </a:r>
            <a:r>
              <a:rPr sz="2800" dirty="0">
                <a:latin typeface="Arial MT"/>
                <a:cs typeface="Arial MT"/>
              </a:rPr>
              <a:t>e</a:t>
            </a:r>
            <a:r>
              <a:rPr sz="2800" spc="-5" dirty="0">
                <a:latin typeface="Arial MT"/>
                <a:cs typeface="Arial MT"/>
              </a:rPr>
              <a:t>me</a:t>
            </a:r>
            <a:r>
              <a:rPr sz="2800" dirty="0">
                <a:latin typeface="Arial MT"/>
                <a:cs typeface="Arial MT"/>
              </a:rPr>
              <a:t>n</a:t>
            </a:r>
            <a:r>
              <a:rPr sz="2800" spc="-5" dirty="0">
                <a:latin typeface="Arial MT"/>
                <a:cs typeface="Arial MT"/>
              </a:rPr>
              <a:t>t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" dirty="0">
                <a:latin typeface="Arial MT"/>
                <a:cs typeface="Arial MT"/>
              </a:rPr>
              <a:t>fr</a:t>
            </a:r>
            <a:r>
              <a:rPr sz="2800" spc="5" dirty="0">
                <a:latin typeface="Arial MT"/>
                <a:cs typeface="Arial MT"/>
              </a:rPr>
              <a:t>o</a:t>
            </a:r>
            <a:r>
              <a:rPr sz="2800" spc="-5" dirty="0">
                <a:latin typeface="Arial MT"/>
                <a:cs typeface="Arial MT"/>
              </a:rPr>
              <a:t>m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" dirty="0">
                <a:latin typeface="Arial MT"/>
                <a:cs typeface="Arial MT"/>
              </a:rPr>
              <a:t>the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49" y="2596387"/>
            <a:ext cx="17481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6428"/>
              <a:buChar char="•"/>
              <a:tabLst>
                <a:tab pos="137795" algn="l"/>
                <a:tab pos="617220" algn="l"/>
                <a:tab pos="1176655" algn="l"/>
              </a:tabLst>
            </a:pPr>
            <a:r>
              <a:rPr sz="2800" spc="-5" dirty="0">
                <a:latin typeface="Arial MT"/>
                <a:cs typeface="Arial MT"/>
              </a:rPr>
              <a:t>x	is	the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</a:t>
            </a:r>
            <a:r>
              <a:rPr sz="2800" dirty="0">
                <a:latin typeface="Arial MT"/>
                <a:cs typeface="Arial MT"/>
              </a:rPr>
              <a:t>q</a:t>
            </a:r>
            <a:r>
              <a:rPr sz="2800" spc="-5" dirty="0">
                <a:latin typeface="Arial MT"/>
                <a:cs typeface="Arial MT"/>
              </a:rPr>
              <a:t>u</a:t>
            </a:r>
            <a:r>
              <a:rPr sz="2800" dirty="0">
                <a:latin typeface="Arial MT"/>
                <a:cs typeface="Arial MT"/>
              </a:rPr>
              <a:t>i</a:t>
            </a:r>
            <a:r>
              <a:rPr sz="2800" spc="-5" dirty="0">
                <a:latin typeface="Arial MT"/>
                <a:cs typeface="Arial MT"/>
              </a:rPr>
              <a:t>li</a:t>
            </a:r>
            <a:r>
              <a:rPr sz="2800" dirty="0">
                <a:latin typeface="Arial MT"/>
                <a:cs typeface="Arial MT"/>
              </a:rPr>
              <a:t>b</a:t>
            </a:r>
            <a:r>
              <a:rPr sz="2800" spc="-5" dirty="0">
                <a:latin typeface="Arial MT"/>
                <a:cs typeface="Arial MT"/>
              </a:rPr>
              <a:t>ri</a:t>
            </a:r>
            <a:r>
              <a:rPr sz="2800" spc="15" dirty="0">
                <a:latin typeface="Arial MT"/>
                <a:cs typeface="Arial MT"/>
              </a:rPr>
              <a:t>u</a:t>
            </a:r>
            <a:r>
              <a:rPr sz="2800" spc="-5" dirty="0">
                <a:latin typeface="Arial MT"/>
                <a:cs typeface="Arial MT"/>
              </a:rPr>
              <a:t>m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39492" y="1624827"/>
            <a:ext cx="1412240" cy="1850389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695325">
              <a:lnSpc>
                <a:spcPct val="100000"/>
              </a:lnSpc>
              <a:spcBef>
                <a:spcPts val="2075"/>
              </a:spcBef>
            </a:pPr>
            <a:r>
              <a:rPr sz="3350" spc="15" dirty="0">
                <a:latin typeface="Symbol"/>
                <a:cs typeface="Symbol"/>
              </a:rPr>
              <a:t></a:t>
            </a:r>
            <a:endParaRPr sz="3350">
              <a:latin typeface="Symbol"/>
              <a:cs typeface="Symbol"/>
            </a:endParaRPr>
          </a:p>
          <a:p>
            <a:pPr marL="12700" marR="5080" indent="1270">
              <a:lnSpc>
                <a:spcPct val="100000"/>
              </a:lnSpc>
              <a:spcBef>
                <a:spcPts val="1650"/>
              </a:spcBef>
            </a:pPr>
            <a:r>
              <a:rPr sz="2800" spc="-5" dirty="0">
                <a:latin typeface="Arial MT"/>
                <a:cs typeface="Arial MT"/>
              </a:rPr>
              <a:t>me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-5" dirty="0">
                <a:latin typeface="Arial MT"/>
                <a:cs typeface="Arial MT"/>
              </a:rPr>
              <a:t>s</a:t>
            </a:r>
            <a:r>
              <a:rPr sz="2800" dirty="0">
                <a:latin typeface="Arial MT"/>
                <a:cs typeface="Arial MT"/>
              </a:rPr>
              <a:t>u</a:t>
            </a:r>
            <a:r>
              <a:rPr sz="2800" spc="5" dirty="0">
                <a:latin typeface="Arial MT"/>
                <a:cs typeface="Arial MT"/>
              </a:rPr>
              <a:t>r</a:t>
            </a:r>
            <a:r>
              <a:rPr sz="2800" spc="-5" dirty="0">
                <a:latin typeface="Arial MT"/>
                <a:cs typeface="Arial MT"/>
              </a:rPr>
              <a:t>e  position,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3497" y="3023361"/>
            <a:ext cx="5459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7345" algn="l"/>
                <a:tab pos="838200" algn="l"/>
                <a:tab pos="1570355" algn="l"/>
                <a:tab pos="2597150" algn="l"/>
                <a:tab pos="3743325" algn="l"/>
                <a:tab pos="4474845" algn="l"/>
              </a:tabLst>
            </a:pPr>
            <a:r>
              <a:rPr sz="2800" spc="-5" dirty="0">
                <a:latin typeface="Arial MT"/>
                <a:cs typeface="Arial MT"/>
              </a:rPr>
              <a:t>f	is	the	fo</a:t>
            </a:r>
            <a:r>
              <a:rPr sz="2800" spc="5" dirty="0">
                <a:latin typeface="Arial MT"/>
                <a:cs typeface="Arial MT"/>
              </a:rPr>
              <a:t>r</a:t>
            </a:r>
            <a:r>
              <a:rPr sz="2800" spc="-5" dirty="0">
                <a:latin typeface="Arial MT"/>
                <a:cs typeface="Arial MT"/>
              </a:rPr>
              <a:t>ce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" dirty="0">
                <a:latin typeface="Arial MT"/>
                <a:cs typeface="Arial MT"/>
              </a:rPr>
              <a:t>whi</a:t>
            </a:r>
            <a:r>
              <a:rPr sz="2800" dirty="0">
                <a:latin typeface="Arial MT"/>
                <a:cs typeface="Arial MT"/>
              </a:rPr>
              <a:t>c</a:t>
            </a:r>
            <a:r>
              <a:rPr sz="2800" spc="-5" dirty="0">
                <a:latin typeface="Arial MT"/>
                <a:cs typeface="Arial MT"/>
              </a:rPr>
              <a:t>h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" dirty="0">
                <a:latin typeface="Arial MT"/>
                <a:cs typeface="Arial MT"/>
              </a:rPr>
              <a:t>s</a:t>
            </a:r>
            <a:r>
              <a:rPr sz="2800" dirty="0">
                <a:latin typeface="Arial MT"/>
                <a:cs typeface="Arial MT"/>
              </a:rPr>
              <a:t>p</a:t>
            </a:r>
            <a:r>
              <a:rPr sz="2800" spc="-5" dirty="0">
                <a:latin typeface="Arial MT"/>
                <a:cs typeface="Arial MT"/>
              </a:rPr>
              <a:t>ri</a:t>
            </a:r>
            <a:r>
              <a:rPr sz="2800" spc="15" dirty="0">
                <a:latin typeface="Arial MT"/>
                <a:cs typeface="Arial MT"/>
              </a:rPr>
              <a:t>n</a:t>
            </a:r>
            <a:r>
              <a:rPr sz="2800" spc="-5" dirty="0">
                <a:latin typeface="Arial MT"/>
                <a:cs typeface="Arial MT"/>
              </a:rPr>
              <a:t>g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49" y="3450082"/>
            <a:ext cx="898652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 MT"/>
                <a:cs typeface="Arial MT"/>
              </a:rPr>
              <a:t>imposes on </a:t>
            </a:r>
            <a:r>
              <a:rPr sz="2800" dirty="0">
                <a:latin typeface="Arial MT"/>
                <a:cs typeface="Arial MT"/>
              </a:rPr>
              <a:t>atom. </a:t>
            </a:r>
            <a:r>
              <a:rPr sz="2800" spc="-5" dirty="0">
                <a:latin typeface="Arial MT"/>
                <a:cs typeface="Arial MT"/>
              </a:rPr>
              <a:t>k is a </a:t>
            </a:r>
            <a:r>
              <a:rPr sz="2800" dirty="0">
                <a:latin typeface="Arial MT"/>
                <a:cs typeface="Arial MT"/>
              </a:rPr>
              <a:t>proportionality </a:t>
            </a:r>
            <a:r>
              <a:rPr sz="2800" spc="-5" dirty="0">
                <a:latin typeface="Arial MT"/>
                <a:cs typeface="Arial MT"/>
              </a:rPr>
              <a:t>constant called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force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constant,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it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gives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restoring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force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from </a:t>
            </a:r>
            <a:r>
              <a:rPr sz="2800" dirty="0">
                <a:latin typeface="Arial MT"/>
                <a:cs typeface="Arial MT"/>
              </a:rPr>
              <a:t> equilibrium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position.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339" y="23875"/>
            <a:ext cx="9003030" cy="4634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12827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latin typeface="Arial MT"/>
                <a:cs typeface="Arial MT"/>
              </a:rPr>
              <a:t>Negative sign</a:t>
            </a:r>
            <a:r>
              <a:rPr sz="2800" dirty="0">
                <a:latin typeface="Arial MT"/>
                <a:cs typeface="Arial MT"/>
              </a:rPr>
              <a:t> is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due</a:t>
            </a:r>
            <a:r>
              <a:rPr sz="2800" dirty="0">
                <a:latin typeface="Arial MT"/>
                <a:cs typeface="Arial MT"/>
              </a:rPr>
              <a:t> to</a:t>
            </a:r>
            <a:r>
              <a:rPr sz="2800" spc="-5" dirty="0">
                <a:latin typeface="Arial MT"/>
                <a:cs typeface="Arial MT"/>
              </a:rPr>
              <a:t> as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x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increases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 one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direction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force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increases in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opposite direction.</a:t>
            </a:r>
            <a:endParaRPr sz="2800">
              <a:latin typeface="Arial MT"/>
              <a:cs typeface="Arial MT"/>
            </a:endParaRPr>
          </a:p>
          <a:p>
            <a:pPr marL="381000" marR="72263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latin typeface="Arial MT"/>
                <a:cs typeface="Arial MT"/>
              </a:rPr>
              <a:t>Hook’s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law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implies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that </a:t>
            </a:r>
            <a:r>
              <a:rPr sz="2800" spc="-5" dirty="0">
                <a:latin typeface="Arial MT"/>
                <a:cs typeface="Arial MT"/>
              </a:rPr>
              <a:t>the energy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particle </a:t>
            </a:r>
            <a:r>
              <a:rPr sz="2800" dirty="0">
                <a:latin typeface="Arial MT"/>
                <a:cs typeface="Arial MT"/>
              </a:rPr>
              <a:t> increases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particle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moves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either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direction.</a:t>
            </a:r>
            <a:endParaRPr sz="2800">
              <a:latin typeface="Arial MT"/>
              <a:cs typeface="Arial MT"/>
            </a:endParaRPr>
          </a:p>
          <a:p>
            <a:pPr marL="381000" marR="38671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latin typeface="Arial MT"/>
                <a:cs typeface="Arial MT"/>
              </a:rPr>
              <a:t>Let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work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that </a:t>
            </a:r>
            <a:r>
              <a:rPr sz="2800" spc="-5" dirty="0">
                <a:latin typeface="Arial MT"/>
                <a:cs typeface="Arial MT"/>
              </a:rPr>
              <a:t>must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done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displace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particle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distance dx is </a:t>
            </a:r>
            <a:r>
              <a:rPr sz="2800" spc="10" dirty="0">
                <a:latin typeface="Arial MT"/>
                <a:cs typeface="Arial MT"/>
              </a:rPr>
              <a:t>f</a:t>
            </a:r>
            <a:r>
              <a:rPr sz="2775" spc="15" baseline="-21021" dirty="0">
                <a:latin typeface="Arial MT"/>
                <a:cs typeface="Arial MT"/>
              </a:rPr>
              <a:t>applied</a:t>
            </a:r>
            <a:r>
              <a:rPr sz="2775" spc="22" baseline="-21021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dx, and this work is stored as </a:t>
            </a:r>
            <a:r>
              <a:rPr sz="2800" dirty="0">
                <a:latin typeface="Arial MT"/>
                <a:cs typeface="Arial MT"/>
              </a:rPr>
              <a:t> potential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energy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U. Thus</a:t>
            </a:r>
            <a:endParaRPr sz="2800">
              <a:latin typeface="Arial MT"/>
              <a:cs typeface="Arial MT"/>
            </a:endParaRPr>
          </a:p>
          <a:p>
            <a:pPr marL="2891155">
              <a:lnSpc>
                <a:spcPts val="3354"/>
              </a:lnSpc>
              <a:spcBef>
                <a:spcPts val="1360"/>
              </a:spcBef>
            </a:pPr>
            <a:r>
              <a:rPr sz="4200" spc="-7" baseline="13888" dirty="0">
                <a:latin typeface="Arial MT"/>
                <a:cs typeface="Arial MT"/>
              </a:rPr>
              <a:t>dU</a:t>
            </a:r>
            <a:r>
              <a:rPr sz="4200" spc="-44" baseline="13888" dirty="0">
                <a:latin typeface="Arial MT"/>
                <a:cs typeface="Arial MT"/>
              </a:rPr>
              <a:t> </a:t>
            </a:r>
            <a:r>
              <a:rPr sz="4200" spc="-7" baseline="13888" dirty="0">
                <a:latin typeface="Arial MT"/>
                <a:cs typeface="Arial MT"/>
              </a:rPr>
              <a:t>= </a:t>
            </a:r>
            <a:r>
              <a:rPr sz="4200" spc="15" baseline="13888" dirty="0">
                <a:latin typeface="Arial MT"/>
                <a:cs typeface="Arial MT"/>
              </a:rPr>
              <a:t>f</a:t>
            </a:r>
            <a:r>
              <a:rPr sz="1850" spc="10" dirty="0">
                <a:latin typeface="Arial MT"/>
                <a:cs typeface="Arial MT"/>
              </a:rPr>
              <a:t>applied</a:t>
            </a:r>
            <a:r>
              <a:rPr sz="1850" spc="195" dirty="0">
                <a:latin typeface="Arial MT"/>
                <a:cs typeface="Arial MT"/>
              </a:rPr>
              <a:t> </a:t>
            </a:r>
            <a:r>
              <a:rPr sz="4200" baseline="13888" dirty="0">
                <a:latin typeface="Arial MT"/>
                <a:cs typeface="Arial MT"/>
              </a:rPr>
              <a:t>dx</a:t>
            </a:r>
            <a:endParaRPr sz="4200" baseline="13888">
              <a:latin typeface="Arial MT"/>
              <a:cs typeface="Arial MT"/>
            </a:endParaRPr>
          </a:p>
          <a:p>
            <a:pPr marL="381000" marR="30480" indent="-342900">
              <a:lnSpc>
                <a:spcPts val="3360"/>
              </a:lnSpc>
              <a:spcBef>
                <a:spcPts val="95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latin typeface="Arial MT"/>
                <a:cs typeface="Arial MT"/>
              </a:rPr>
              <a:t>Force </a:t>
            </a:r>
            <a:r>
              <a:rPr sz="2800" dirty="0">
                <a:latin typeface="Arial MT"/>
                <a:cs typeface="Arial MT"/>
              </a:rPr>
              <a:t>f that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spring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exerts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on</a:t>
            </a:r>
            <a:r>
              <a:rPr sz="2800" dirty="0">
                <a:latin typeface="Arial MT"/>
                <a:cs typeface="Arial MT"/>
              </a:rPr>
              <a:t> the particle and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it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acts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against</a:t>
            </a:r>
            <a:r>
              <a:rPr sz="2800" spc="-5" dirty="0">
                <a:latin typeface="Arial MT"/>
                <a:cs typeface="Arial MT"/>
              </a:rPr>
              <a:t> the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applied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force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 =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-</a:t>
            </a:r>
            <a:r>
              <a:rPr sz="2800" spc="5" dirty="0">
                <a:latin typeface="Arial MT"/>
                <a:cs typeface="Arial MT"/>
              </a:rPr>
              <a:t> f</a:t>
            </a:r>
            <a:r>
              <a:rPr sz="2775" spc="7" baseline="-21021" dirty="0">
                <a:latin typeface="Arial MT"/>
                <a:cs typeface="Arial MT"/>
              </a:rPr>
              <a:t>applied</a:t>
            </a:r>
            <a:endParaRPr sz="2775" baseline="-21021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48282" y="5971328"/>
            <a:ext cx="618490" cy="0"/>
          </a:xfrm>
          <a:custGeom>
            <a:avLst/>
            <a:gdLst/>
            <a:ahLst/>
            <a:cxnLst/>
            <a:rect l="l" t="t" r="r" b="b"/>
            <a:pathLst>
              <a:path w="618489">
                <a:moveTo>
                  <a:pt x="0" y="0"/>
                </a:moveTo>
                <a:lnTo>
                  <a:pt x="618081" y="0"/>
                </a:lnTo>
              </a:path>
            </a:pathLst>
          </a:custGeom>
          <a:ln w="17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46747" y="5973303"/>
            <a:ext cx="437515" cy="531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i="1" spc="55" dirty="0">
                <a:latin typeface="Times New Roman"/>
                <a:cs typeface="Times New Roman"/>
              </a:rPr>
              <a:t>dx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64234" y="5376124"/>
            <a:ext cx="554990" cy="531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i="1" spc="60" dirty="0">
                <a:latin typeface="Times New Roman"/>
                <a:cs typeface="Times New Roman"/>
              </a:rPr>
              <a:t>dU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5789" y="5642648"/>
            <a:ext cx="796290" cy="531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spc="15" dirty="0">
                <a:latin typeface="Symbol"/>
                <a:cs typeface="Symbol"/>
              </a:rPr>
              <a:t></a:t>
            </a:r>
            <a:r>
              <a:rPr sz="3300" spc="-110" dirty="0">
                <a:latin typeface="Times New Roman"/>
                <a:cs typeface="Times New Roman"/>
              </a:rPr>
              <a:t> </a:t>
            </a:r>
            <a:r>
              <a:rPr sz="3300" spc="15" dirty="0">
                <a:latin typeface="Symbol"/>
                <a:cs typeface="Symbol"/>
              </a:rPr>
              <a:t></a:t>
            </a:r>
            <a:r>
              <a:rPr sz="3300" spc="-150" dirty="0">
                <a:latin typeface="Times New Roman"/>
                <a:cs typeface="Times New Roman"/>
              </a:rPr>
              <a:t> </a:t>
            </a:r>
            <a:r>
              <a:rPr sz="3300" i="1" spc="5" dirty="0">
                <a:latin typeface="Times New Roman"/>
                <a:cs typeface="Times New Roman"/>
              </a:rPr>
              <a:t>f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4342" y="5642648"/>
            <a:ext cx="443230" cy="531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spc="25" dirty="0">
                <a:latin typeface="Symbol"/>
                <a:cs typeface="Symbol"/>
              </a:rPr>
              <a:t></a:t>
            </a:r>
            <a:endParaRPr sz="33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27732" y="4741957"/>
            <a:ext cx="2271395" cy="531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i="1" spc="40" dirty="0">
                <a:latin typeface="Times New Roman"/>
                <a:cs typeface="Times New Roman"/>
              </a:rPr>
              <a:t>dU</a:t>
            </a:r>
            <a:r>
              <a:rPr sz="3300" i="1" spc="270" dirty="0">
                <a:latin typeface="Times New Roman"/>
                <a:cs typeface="Times New Roman"/>
              </a:rPr>
              <a:t> </a:t>
            </a:r>
            <a:r>
              <a:rPr sz="3300" spc="15" dirty="0">
                <a:latin typeface="Symbol"/>
                <a:cs typeface="Symbol"/>
              </a:rPr>
              <a:t></a:t>
            </a:r>
            <a:r>
              <a:rPr sz="3300" spc="-130" dirty="0">
                <a:latin typeface="Times New Roman"/>
                <a:cs typeface="Times New Roman"/>
              </a:rPr>
              <a:t> </a:t>
            </a:r>
            <a:r>
              <a:rPr sz="3300" spc="55" dirty="0">
                <a:latin typeface="Times New Roman"/>
                <a:cs typeface="Times New Roman"/>
              </a:rPr>
              <a:t>(</a:t>
            </a:r>
            <a:r>
              <a:rPr sz="3300" spc="55" dirty="0">
                <a:latin typeface="Symbol"/>
                <a:cs typeface="Symbol"/>
              </a:rPr>
              <a:t></a:t>
            </a:r>
            <a:r>
              <a:rPr sz="3300" spc="-130" dirty="0">
                <a:latin typeface="Times New Roman"/>
                <a:cs typeface="Times New Roman"/>
              </a:rPr>
              <a:t> </a:t>
            </a:r>
            <a:r>
              <a:rPr sz="3300" i="1" spc="5" dirty="0">
                <a:latin typeface="Times New Roman"/>
                <a:cs typeface="Times New Roman"/>
              </a:rPr>
              <a:t>f</a:t>
            </a:r>
            <a:r>
              <a:rPr sz="3300" i="1" spc="-55" dirty="0">
                <a:latin typeface="Times New Roman"/>
                <a:cs typeface="Times New Roman"/>
              </a:rPr>
              <a:t> </a:t>
            </a:r>
            <a:r>
              <a:rPr sz="3300" spc="70" dirty="0">
                <a:latin typeface="Times New Roman"/>
                <a:cs typeface="Times New Roman"/>
              </a:rPr>
              <a:t>)</a:t>
            </a:r>
            <a:r>
              <a:rPr sz="3300" i="1" spc="70" dirty="0">
                <a:latin typeface="Times New Roman"/>
                <a:cs typeface="Times New Roman"/>
              </a:rPr>
              <a:t>dx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07989" y="4793995"/>
            <a:ext cx="23609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This is an important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Relation </a:t>
            </a:r>
            <a:r>
              <a:rPr sz="1800" spc="-10" dirty="0">
                <a:latin typeface="Arial MT"/>
                <a:cs typeface="Arial MT"/>
              </a:rPr>
              <a:t>between </a:t>
            </a:r>
            <a:r>
              <a:rPr sz="1800" dirty="0">
                <a:latin typeface="Arial MT"/>
                <a:cs typeface="Arial MT"/>
              </a:rPr>
              <a:t>force </a:t>
            </a:r>
            <a:r>
              <a:rPr sz="1800" spc="-4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potential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energy.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813764" y="1166837"/>
            <a:ext cx="620395" cy="0"/>
          </a:xfrm>
          <a:custGeom>
            <a:avLst/>
            <a:gdLst/>
            <a:ahLst/>
            <a:cxnLst/>
            <a:rect l="l" t="t" r="r" b="b"/>
            <a:pathLst>
              <a:path w="620395">
                <a:moveTo>
                  <a:pt x="0" y="0"/>
                </a:moveTo>
                <a:lnTo>
                  <a:pt x="619782" y="0"/>
                </a:lnTo>
              </a:path>
            </a:pathLst>
          </a:custGeom>
          <a:ln w="17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64530" y="2309349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716" y="0"/>
                </a:lnTo>
              </a:path>
            </a:pathLst>
          </a:custGeom>
          <a:ln w="177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55681" y="1168604"/>
            <a:ext cx="2200275" cy="13442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30"/>
              </a:spcBef>
            </a:pPr>
            <a:r>
              <a:rPr sz="3300" i="1" spc="55" dirty="0">
                <a:latin typeface="Times New Roman"/>
                <a:cs typeface="Times New Roman"/>
              </a:rPr>
              <a:t>dx</a:t>
            </a:r>
            <a:endParaRPr sz="33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425"/>
              </a:spcBef>
            </a:pPr>
            <a:r>
              <a:rPr sz="3300" spc="40" dirty="0">
                <a:latin typeface="Symbol"/>
                <a:cs typeface="Symbol"/>
              </a:rPr>
              <a:t></a:t>
            </a:r>
            <a:r>
              <a:rPr sz="3300" spc="-370" dirty="0">
                <a:latin typeface="Times New Roman"/>
                <a:cs typeface="Times New Roman"/>
              </a:rPr>
              <a:t> </a:t>
            </a:r>
            <a:r>
              <a:rPr sz="3300" i="1" spc="25" dirty="0">
                <a:latin typeface="Times New Roman"/>
                <a:cs typeface="Times New Roman"/>
              </a:rPr>
              <a:t>U</a:t>
            </a:r>
            <a:r>
              <a:rPr sz="3300" i="1" spc="355" dirty="0">
                <a:latin typeface="Times New Roman"/>
                <a:cs typeface="Times New Roman"/>
              </a:rPr>
              <a:t> </a:t>
            </a:r>
            <a:r>
              <a:rPr sz="3300" spc="20" dirty="0">
                <a:latin typeface="Symbol"/>
                <a:cs typeface="Symbol"/>
              </a:rPr>
              <a:t></a:t>
            </a:r>
            <a:r>
              <a:rPr sz="3300" spc="170" dirty="0">
                <a:latin typeface="Times New Roman"/>
                <a:cs typeface="Times New Roman"/>
              </a:rPr>
              <a:t> </a:t>
            </a:r>
            <a:r>
              <a:rPr sz="4950" spc="30" baseline="35353" dirty="0">
                <a:latin typeface="Times New Roman"/>
                <a:cs typeface="Times New Roman"/>
              </a:rPr>
              <a:t>1</a:t>
            </a:r>
            <a:r>
              <a:rPr sz="4950" spc="-127" baseline="35353" dirty="0">
                <a:latin typeface="Times New Roman"/>
                <a:cs typeface="Times New Roman"/>
              </a:rPr>
              <a:t> </a:t>
            </a:r>
            <a:r>
              <a:rPr sz="3300" i="1" spc="30" dirty="0">
                <a:latin typeface="Times New Roman"/>
                <a:cs typeface="Times New Roman"/>
              </a:rPr>
              <a:t>k</a:t>
            </a:r>
            <a:r>
              <a:rPr sz="3300" i="1" spc="180" dirty="0">
                <a:latin typeface="Times New Roman"/>
                <a:cs typeface="Times New Roman"/>
              </a:rPr>
              <a:t>x</a:t>
            </a:r>
            <a:r>
              <a:rPr sz="2925" spc="-7" baseline="42735" dirty="0">
                <a:latin typeface="Times New Roman"/>
                <a:cs typeface="Times New Roman"/>
              </a:rPr>
              <a:t>2</a:t>
            </a:r>
            <a:endParaRPr sz="2925" baseline="42735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7089" y="836958"/>
            <a:ext cx="3850004" cy="533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  <a:tabLst>
                <a:tab pos="728980" algn="l"/>
              </a:tabLst>
            </a:pPr>
            <a:r>
              <a:rPr sz="4950" i="1" spc="60" baseline="35353" dirty="0">
                <a:latin typeface="Times New Roman"/>
                <a:cs typeface="Times New Roman"/>
              </a:rPr>
              <a:t>dU	</a:t>
            </a:r>
            <a:r>
              <a:rPr sz="3300" spc="20" dirty="0">
                <a:latin typeface="Symbol"/>
                <a:cs typeface="Symbol"/>
              </a:rPr>
              <a:t></a:t>
            </a:r>
            <a:r>
              <a:rPr sz="3300" spc="-75" dirty="0">
                <a:latin typeface="Times New Roman"/>
                <a:cs typeface="Times New Roman"/>
              </a:rPr>
              <a:t> </a:t>
            </a:r>
            <a:r>
              <a:rPr sz="3300" i="1" spc="25" dirty="0">
                <a:latin typeface="Times New Roman"/>
                <a:cs typeface="Times New Roman"/>
              </a:rPr>
              <a:t>kx</a:t>
            </a:r>
            <a:r>
              <a:rPr sz="3300" i="1" spc="-175" dirty="0">
                <a:latin typeface="Times New Roman"/>
                <a:cs typeface="Times New Roman"/>
              </a:rPr>
              <a:t> </a:t>
            </a:r>
            <a:r>
              <a:rPr sz="3300" spc="40" dirty="0">
                <a:latin typeface="Symbol"/>
                <a:cs typeface="Symbol"/>
              </a:rPr>
              <a:t></a:t>
            </a:r>
            <a:r>
              <a:rPr sz="3300" spc="-70" dirty="0">
                <a:latin typeface="Times New Roman"/>
                <a:cs typeface="Times New Roman"/>
              </a:rPr>
              <a:t> </a:t>
            </a:r>
            <a:r>
              <a:rPr sz="3300" i="1" spc="40" dirty="0">
                <a:latin typeface="Times New Roman"/>
                <a:cs typeface="Times New Roman"/>
              </a:rPr>
              <a:t>dU</a:t>
            </a:r>
            <a:r>
              <a:rPr sz="3300" i="1" spc="295" dirty="0">
                <a:latin typeface="Times New Roman"/>
                <a:cs typeface="Times New Roman"/>
              </a:rPr>
              <a:t> </a:t>
            </a:r>
            <a:r>
              <a:rPr sz="3300" spc="20" dirty="0">
                <a:latin typeface="Symbol"/>
                <a:cs typeface="Symbol"/>
              </a:rPr>
              <a:t></a:t>
            </a:r>
            <a:r>
              <a:rPr sz="3300" spc="-65" dirty="0">
                <a:latin typeface="Times New Roman"/>
                <a:cs typeface="Times New Roman"/>
              </a:rPr>
              <a:t> </a:t>
            </a:r>
            <a:r>
              <a:rPr sz="3300" i="1" spc="30" dirty="0">
                <a:latin typeface="Times New Roman"/>
                <a:cs typeface="Times New Roman"/>
              </a:rPr>
              <a:t>kxdx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73820" y="0"/>
            <a:ext cx="1294130" cy="533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23215" algn="l"/>
              </a:tabLst>
            </a:pPr>
            <a:r>
              <a:rPr sz="3300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f	</a:t>
            </a:r>
            <a:r>
              <a:rPr sz="3300" spc="20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sz="3300" spc="-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00" spc="55" dirty="0">
                <a:solidFill>
                  <a:srgbClr val="000000"/>
                </a:solidFill>
                <a:latin typeface="Symbol"/>
                <a:cs typeface="Symbol"/>
              </a:rPr>
              <a:t></a:t>
            </a:r>
            <a:r>
              <a:rPr sz="3300" i="1" spc="55" dirty="0">
                <a:solidFill>
                  <a:srgbClr val="000000"/>
                </a:solidFill>
                <a:latin typeface="Times New Roman"/>
                <a:cs typeface="Times New Roman"/>
              </a:rPr>
              <a:t>kx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734435">
              <a:lnSpc>
                <a:spcPts val="3750"/>
              </a:lnSpc>
              <a:spcBef>
                <a:spcPts val="130"/>
              </a:spcBef>
            </a:pPr>
            <a:r>
              <a:rPr spc="20" dirty="0"/>
              <a:t>2</a:t>
            </a:r>
          </a:p>
          <a:p>
            <a:pPr marL="38100">
              <a:lnSpc>
                <a:spcPts val="3150"/>
              </a:lnSpc>
            </a:pPr>
            <a:r>
              <a:rPr sz="2800" spc="-5" dirty="0"/>
              <a:t>If</a:t>
            </a:r>
            <a:r>
              <a:rPr sz="2800" spc="10" dirty="0"/>
              <a:t> </a:t>
            </a:r>
            <a:r>
              <a:rPr sz="2800" spc="-5" dirty="0"/>
              <a:t>after</a:t>
            </a:r>
            <a:r>
              <a:rPr sz="2800" spc="5" dirty="0"/>
              <a:t> </a:t>
            </a:r>
            <a:r>
              <a:rPr sz="2800" spc="-5" dirty="0"/>
              <a:t>stretching</a:t>
            </a:r>
            <a:r>
              <a:rPr sz="2800" spc="-20" dirty="0"/>
              <a:t> </a:t>
            </a:r>
            <a:r>
              <a:rPr sz="2800" spc="-5" dirty="0"/>
              <a:t>length</a:t>
            </a:r>
            <a:r>
              <a:rPr sz="2800" dirty="0"/>
              <a:t> </a:t>
            </a:r>
            <a:r>
              <a:rPr sz="2800" spc="-5" dirty="0"/>
              <a:t>of</a:t>
            </a:r>
            <a:r>
              <a:rPr sz="2800" spc="10" dirty="0"/>
              <a:t> </a:t>
            </a:r>
            <a:r>
              <a:rPr sz="2800" spc="-5" dirty="0"/>
              <a:t>the</a:t>
            </a:r>
            <a:r>
              <a:rPr sz="2800" spc="5" dirty="0"/>
              <a:t> </a:t>
            </a:r>
            <a:r>
              <a:rPr sz="2800" dirty="0"/>
              <a:t>string</a:t>
            </a:r>
            <a:r>
              <a:rPr sz="2800" spc="-20" dirty="0"/>
              <a:t> </a:t>
            </a:r>
            <a:r>
              <a:rPr sz="2800" spc="-5" dirty="0"/>
              <a:t>is</a:t>
            </a:r>
            <a:r>
              <a:rPr sz="2800" spc="5" dirty="0"/>
              <a:t> </a:t>
            </a:r>
            <a:r>
              <a:rPr sz="2800" spc="-5" dirty="0"/>
              <a:t>r</a:t>
            </a:r>
            <a:r>
              <a:rPr sz="2800" spc="10" dirty="0"/>
              <a:t> </a:t>
            </a:r>
            <a:r>
              <a:rPr sz="2800" spc="-10" dirty="0"/>
              <a:t>and</a:t>
            </a:r>
            <a:r>
              <a:rPr sz="2800" spc="10" dirty="0"/>
              <a:t> </a:t>
            </a:r>
            <a:r>
              <a:rPr sz="2800" spc="-5" dirty="0"/>
              <a:t>equilibrium</a:t>
            </a:r>
            <a:endParaRPr sz="2800"/>
          </a:p>
          <a:p>
            <a:pPr marL="38100">
              <a:lnSpc>
                <a:spcPct val="100000"/>
              </a:lnSpc>
            </a:pPr>
            <a:r>
              <a:rPr sz="2800" spc="-5" dirty="0"/>
              <a:t>Length</a:t>
            </a:r>
            <a:r>
              <a:rPr sz="2800" spc="-25" dirty="0"/>
              <a:t> </a:t>
            </a:r>
            <a:r>
              <a:rPr sz="2800" spc="-5" dirty="0"/>
              <a:t>is</a:t>
            </a:r>
            <a:r>
              <a:rPr sz="2800" spc="-20" dirty="0"/>
              <a:t> </a:t>
            </a:r>
            <a:r>
              <a:rPr sz="2800" dirty="0"/>
              <a:t>r</a:t>
            </a:r>
            <a:r>
              <a:rPr sz="2775" baseline="-21021" dirty="0"/>
              <a:t>e</a:t>
            </a:r>
            <a:r>
              <a:rPr sz="2775" spc="-15" baseline="-21021" dirty="0"/>
              <a:t> </a:t>
            </a:r>
            <a:r>
              <a:rPr sz="2800" spc="-5" dirty="0"/>
              <a:t>then</a:t>
            </a:r>
            <a:endParaRPr sz="2800"/>
          </a:p>
          <a:p>
            <a:pPr marL="5687695">
              <a:lnSpc>
                <a:spcPct val="100000"/>
              </a:lnSpc>
              <a:spcBef>
                <a:spcPts val="100"/>
              </a:spcBef>
            </a:pPr>
            <a:r>
              <a:rPr sz="3100" spc="25" dirty="0"/>
              <a:t>1</a:t>
            </a:r>
            <a:endParaRPr sz="3100"/>
          </a:p>
        </p:txBody>
      </p:sp>
      <p:sp>
        <p:nvSpPr>
          <p:cNvPr id="8" name="object 8"/>
          <p:cNvSpPr/>
          <p:nvPr/>
        </p:nvSpPr>
        <p:spPr>
          <a:xfrm>
            <a:off x="6025587" y="4188167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824" y="0"/>
                </a:lnTo>
              </a:path>
            </a:pathLst>
          </a:custGeom>
          <a:ln w="163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28870" y="3865520"/>
            <a:ext cx="14224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5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39786" y="4189077"/>
            <a:ext cx="226060" cy="5016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00" spc="25" dirty="0">
                <a:latin typeface="Times New Roman"/>
                <a:cs typeface="Times New Roman"/>
              </a:rPr>
              <a:t>2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89133" y="4143008"/>
            <a:ext cx="3665854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549015" algn="l"/>
              </a:tabLst>
            </a:pPr>
            <a:r>
              <a:rPr sz="1800" i="1" spc="15" dirty="0">
                <a:latin typeface="Times New Roman"/>
                <a:cs typeface="Times New Roman"/>
              </a:rPr>
              <a:t>e	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51027" y="3878416"/>
            <a:ext cx="5684520" cy="5016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04800" algn="l"/>
                <a:tab pos="2505075" algn="l"/>
                <a:tab pos="3327400" algn="l"/>
                <a:tab pos="4383405" algn="l"/>
              </a:tabLst>
            </a:pPr>
            <a:r>
              <a:rPr sz="3100" i="1" spc="15" dirty="0">
                <a:latin typeface="Times New Roman"/>
                <a:cs typeface="Times New Roman"/>
              </a:rPr>
              <a:t>f	</a:t>
            </a:r>
            <a:r>
              <a:rPr sz="3100" spc="30" dirty="0">
                <a:latin typeface="Symbol"/>
                <a:cs typeface="Symbol"/>
              </a:rPr>
              <a:t></a:t>
            </a:r>
            <a:r>
              <a:rPr sz="3100" spc="-55" dirty="0">
                <a:latin typeface="Times New Roman"/>
                <a:cs typeface="Times New Roman"/>
              </a:rPr>
              <a:t> </a:t>
            </a:r>
            <a:r>
              <a:rPr sz="3100" spc="110" dirty="0">
                <a:latin typeface="Symbol"/>
                <a:cs typeface="Symbol"/>
              </a:rPr>
              <a:t></a:t>
            </a:r>
            <a:r>
              <a:rPr sz="3100" i="1" spc="285" dirty="0">
                <a:latin typeface="Times New Roman"/>
                <a:cs typeface="Times New Roman"/>
              </a:rPr>
              <a:t>k</a:t>
            </a:r>
            <a:r>
              <a:rPr sz="3100" spc="90" dirty="0">
                <a:latin typeface="Times New Roman"/>
                <a:cs typeface="Times New Roman"/>
              </a:rPr>
              <a:t>(</a:t>
            </a:r>
            <a:r>
              <a:rPr sz="3100" i="1" spc="20" dirty="0">
                <a:latin typeface="Times New Roman"/>
                <a:cs typeface="Times New Roman"/>
              </a:rPr>
              <a:t>r</a:t>
            </a:r>
            <a:r>
              <a:rPr sz="3100" i="1" spc="-95" dirty="0">
                <a:latin typeface="Times New Roman"/>
                <a:cs typeface="Times New Roman"/>
              </a:rPr>
              <a:t> </a:t>
            </a:r>
            <a:r>
              <a:rPr sz="3100" spc="30" dirty="0">
                <a:latin typeface="Symbol"/>
                <a:cs typeface="Symbol"/>
              </a:rPr>
              <a:t></a:t>
            </a:r>
            <a:r>
              <a:rPr sz="3100" spc="-254" dirty="0">
                <a:latin typeface="Times New Roman"/>
                <a:cs typeface="Times New Roman"/>
              </a:rPr>
              <a:t> </a:t>
            </a:r>
            <a:r>
              <a:rPr sz="3100" i="1" spc="20" dirty="0">
                <a:latin typeface="Times New Roman"/>
                <a:cs typeface="Times New Roman"/>
              </a:rPr>
              <a:t>r</a:t>
            </a:r>
            <a:r>
              <a:rPr sz="3100" i="1" spc="120" dirty="0">
                <a:latin typeface="Times New Roman"/>
                <a:cs typeface="Times New Roman"/>
              </a:rPr>
              <a:t> </a:t>
            </a:r>
            <a:r>
              <a:rPr sz="3100" spc="15" dirty="0">
                <a:latin typeface="Times New Roman"/>
                <a:cs typeface="Times New Roman"/>
              </a:rPr>
              <a:t>)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45" dirty="0">
                <a:latin typeface="Times New Roman"/>
                <a:cs typeface="Times New Roman"/>
              </a:rPr>
              <a:t>a</a:t>
            </a:r>
            <a:r>
              <a:rPr sz="3100" spc="-60" dirty="0">
                <a:latin typeface="Times New Roman"/>
                <a:cs typeface="Times New Roman"/>
              </a:rPr>
              <a:t>n</a:t>
            </a:r>
            <a:r>
              <a:rPr sz="3100" spc="25" dirty="0">
                <a:latin typeface="Times New Roman"/>
                <a:cs typeface="Times New Roman"/>
              </a:rPr>
              <a:t>d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i="1" spc="35" dirty="0">
                <a:latin typeface="Times New Roman"/>
                <a:cs typeface="Times New Roman"/>
              </a:rPr>
              <a:t>U</a:t>
            </a:r>
            <a:r>
              <a:rPr sz="3100" i="1" spc="325" dirty="0">
                <a:latin typeface="Times New Roman"/>
                <a:cs typeface="Times New Roman"/>
              </a:rPr>
              <a:t> </a:t>
            </a:r>
            <a:r>
              <a:rPr sz="3100" spc="30" dirty="0">
                <a:latin typeface="Symbol"/>
                <a:cs typeface="Symbol"/>
              </a:rPr>
              <a:t>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i="1" spc="285" dirty="0">
                <a:latin typeface="Times New Roman"/>
                <a:cs typeface="Times New Roman"/>
              </a:rPr>
              <a:t>k</a:t>
            </a:r>
            <a:r>
              <a:rPr sz="3100" spc="90" dirty="0">
                <a:latin typeface="Times New Roman"/>
                <a:cs typeface="Times New Roman"/>
              </a:rPr>
              <a:t>(</a:t>
            </a:r>
            <a:r>
              <a:rPr sz="3100" i="1" spc="20" dirty="0">
                <a:latin typeface="Times New Roman"/>
                <a:cs typeface="Times New Roman"/>
              </a:rPr>
              <a:t>r</a:t>
            </a:r>
            <a:r>
              <a:rPr sz="3100" i="1" spc="-95" dirty="0">
                <a:latin typeface="Times New Roman"/>
                <a:cs typeface="Times New Roman"/>
              </a:rPr>
              <a:t> </a:t>
            </a:r>
            <a:r>
              <a:rPr sz="3100" spc="30" dirty="0">
                <a:latin typeface="Symbol"/>
                <a:cs typeface="Symbol"/>
              </a:rPr>
              <a:t></a:t>
            </a:r>
            <a:r>
              <a:rPr sz="3100" spc="-254" dirty="0">
                <a:latin typeface="Times New Roman"/>
                <a:cs typeface="Times New Roman"/>
              </a:rPr>
              <a:t> </a:t>
            </a:r>
            <a:r>
              <a:rPr sz="3100" i="1" spc="20" dirty="0">
                <a:latin typeface="Times New Roman"/>
                <a:cs typeface="Times New Roman"/>
              </a:rPr>
              <a:t>r</a:t>
            </a:r>
            <a:r>
              <a:rPr sz="3100" i="1" spc="120" dirty="0">
                <a:latin typeface="Times New Roman"/>
                <a:cs typeface="Times New Roman"/>
              </a:rPr>
              <a:t> </a:t>
            </a:r>
            <a:r>
              <a:rPr sz="3100" spc="15" dirty="0">
                <a:latin typeface="Times New Roman"/>
                <a:cs typeface="Times New Roman"/>
              </a:rPr>
              <a:t>)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5900" y="4584572"/>
            <a:ext cx="87572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95"/>
              </a:spcBef>
              <a:tabLst>
                <a:tab pos="4206875" algn="l"/>
              </a:tabLst>
            </a:pPr>
            <a:r>
              <a:rPr sz="2800" spc="-5" dirty="0">
                <a:latin typeface="Times New Roman"/>
                <a:cs typeface="Times New Roman"/>
              </a:rPr>
              <a:t>If we want to describe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motion </a:t>
            </a:r>
            <a:r>
              <a:rPr sz="2800" dirty="0">
                <a:latin typeface="Times New Roman"/>
                <a:cs typeface="Times New Roman"/>
              </a:rPr>
              <a:t>of the </a:t>
            </a:r>
            <a:r>
              <a:rPr sz="2800" spc="-5" dirty="0">
                <a:latin typeface="Times New Roman"/>
                <a:cs typeface="Times New Roman"/>
              </a:rPr>
              <a:t>particle then we </a:t>
            </a:r>
            <a:r>
              <a:rPr sz="2800" spc="-10" dirty="0">
                <a:latin typeface="Times New Roman"/>
                <a:cs typeface="Times New Roman"/>
              </a:rPr>
              <a:t>may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use </a:t>
            </a:r>
            <a:r>
              <a:rPr sz="2800" spc="-25" dirty="0">
                <a:latin typeface="Times New Roman"/>
                <a:cs typeface="Times New Roman"/>
              </a:rPr>
              <a:t>Newton’s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law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=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	</a:t>
            </a:r>
            <a:r>
              <a:rPr sz="2800" spc="-5" dirty="0">
                <a:latin typeface="Times New Roman"/>
                <a:cs typeface="Times New Roman"/>
              </a:rPr>
              <a:t>as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33655" y="6055175"/>
            <a:ext cx="695325" cy="0"/>
          </a:xfrm>
          <a:custGeom>
            <a:avLst/>
            <a:gdLst/>
            <a:ahLst/>
            <a:cxnLst/>
            <a:rect l="l" t="t" r="r" b="b"/>
            <a:pathLst>
              <a:path w="695325">
                <a:moveTo>
                  <a:pt x="0" y="0"/>
                </a:moveTo>
                <a:lnTo>
                  <a:pt x="695082" y="0"/>
                </a:lnTo>
              </a:path>
            </a:pathLst>
          </a:custGeom>
          <a:ln w="180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411800" y="5701072"/>
            <a:ext cx="360680" cy="540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spc="25" dirty="0">
                <a:latin typeface="Symbol"/>
                <a:cs typeface="Symbol"/>
              </a:rPr>
              <a:t></a:t>
            </a:r>
            <a:endParaRPr sz="33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92903" y="5721325"/>
            <a:ext cx="1350010" cy="540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i="1" spc="10" dirty="0">
                <a:latin typeface="Times New Roman"/>
                <a:cs typeface="Times New Roman"/>
              </a:rPr>
              <a:t>kx</a:t>
            </a:r>
            <a:r>
              <a:rPr sz="3350" i="1" spc="-60" dirty="0">
                <a:latin typeface="Times New Roman"/>
                <a:cs typeface="Times New Roman"/>
              </a:rPr>
              <a:t> </a:t>
            </a:r>
            <a:r>
              <a:rPr sz="3350" spc="20" dirty="0">
                <a:latin typeface="Symbol"/>
                <a:cs typeface="Symbol"/>
              </a:rPr>
              <a:t></a:t>
            </a:r>
            <a:r>
              <a:rPr sz="3350" spc="-85" dirty="0">
                <a:latin typeface="Times New Roman"/>
                <a:cs typeface="Times New Roman"/>
              </a:rPr>
              <a:t> </a:t>
            </a:r>
            <a:r>
              <a:rPr sz="3350" i="1" spc="15" dirty="0">
                <a:latin typeface="Times New Roman"/>
                <a:cs typeface="Times New Roman"/>
              </a:rPr>
              <a:t>mx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84470" y="5721325"/>
            <a:ext cx="2183765" cy="875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47980" indent="-310515">
              <a:lnSpc>
                <a:spcPts val="3329"/>
              </a:lnSpc>
              <a:spcBef>
                <a:spcPts val="125"/>
              </a:spcBef>
              <a:buFont typeface="Symbol"/>
              <a:buChar char=""/>
              <a:tabLst>
                <a:tab pos="348615" algn="l"/>
              </a:tabLst>
            </a:pPr>
            <a:r>
              <a:rPr sz="3350" i="1" spc="10" dirty="0">
                <a:latin typeface="Times New Roman"/>
                <a:cs typeface="Times New Roman"/>
              </a:rPr>
              <a:t>kx</a:t>
            </a:r>
            <a:r>
              <a:rPr sz="3350" i="1" spc="-45" dirty="0">
                <a:latin typeface="Times New Roman"/>
                <a:cs typeface="Times New Roman"/>
              </a:rPr>
              <a:t> </a:t>
            </a:r>
            <a:r>
              <a:rPr sz="3350" spc="20" dirty="0">
                <a:latin typeface="Symbol"/>
                <a:cs typeface="Symbol"/>
              </a:rPr>
              <a:t></a:t>
            </a:r>
            <a:r>
              <a:rPr sz="3350" spc="-70" dirty="0">
                <a:latin typeface="Times New Roman"/>
                <a:cs typeface="Times New Roman"/>
              </a:rPr>
              <a:t> </a:t>
            </a:r>
            <a:r>
              <a:rPr sz="3350" i="1" spc="25" dirty="0">
                <a:latin typeface="Times New Roman"/>
                <a:cs typeface="Times New Roman"/>
              </a:rPr>
              <a:t>m</a:t>
            </a:r>
            <a:endParaRPr sz="3350">
              <a:latin typeface="Times New Roman"/>
              <a:cs typeface="Times New Roman"/>
            </a:endParaRPr>
          </a:p>
          <a:p>
            <a:pPr marL="1624965">
              <a:lnSpc>
                <a:spcPts val="3329"/>
              </a:lnSpc>
            </a:pPr>
            <a:r>
              <a:rPr sz="3350" i="1" spc="35" dirty="0">
                <a:latin typeface="Times New Roman"/>
                <a:cs typeface="Times New Roman"/>
              </a:rPr>
              <a:t>d</a:t>
            </a:r>
            <a:r>
              <a:rPr sz="3350" i="1" spc="10" dirty="0">
                <a:latin typeface="Times New Roman"/>
                <a:cs typeface="Times New Roman"/>
              </a:rPr>
              <a:t>t</a:t>
            </a:r>
            <a:r>
              <a:rPr sz="3350" i="1" spc="-495" dirty="0">
                <a:latin typeface="Times New Roman"/>
                <a:cs typeface="Times New Roman"/>
              </a:rPr>
              <a:t> </a:t>
            </a:r>
            <a:r>
              <a:rPr sz="2925" spc="15" baseline="42735" dirty="0">
                <a:latin typeface="Times New Roman"/>
                <a:cs typeface="Times New Roman"/>
              </a:rPr>
              <a:t>2</a:t>
            </a:r>
            <a:endParaRPr sz="2925" baseline="42735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24944" y="5450269"/>
            <a:ext cx="1605915" cy="540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350" i="1" spc="15" dirty="0">
                <a:latin typeface="Times New Roman"/>
                <a:cs typeface="Times New Roman"/>
              </a:rPr>
              <a:t>d</a:t>
            </a:r>
            <a:r>
              <a:rPr sz="3350" i="1" spc="-330" dirty="0">
                <a:latin typeface="Times New Roman"/>
                <a:cs typeface="Times New Roman"/>
              </a:rPr>
              <a:t> </a:t>
            </a:r>
            <a:r>
              <a:rPr sz="2925" spc="15" baseline="42735" dirty="0">
                <a:latin typeface="Times New Roman"/>
                <a:cs typeface="Times New Roman"/>
              </a:rPr>
              <a:t>2</a:t>
            </a:r>
            <a:r>
              <a:rPr sz="2925" spc="-240" baseline="42735" dirty="0">
                <a:latin typeface="Times New Roman"/>
                <a:cs typeface="Times New Roman"/>
              </a:rPr>
              <a:t> </a:t>
            </a:r>
            <a:r>
              <a:rPr sz="3350" i="1" spc="15" dirty="0">
                <a:latin typeface="Times New Roman"/>
                <a:cs typeface="Times New Roman"/>
              </a:rPr>
              <a:t>x</a:t>
            </a:r>
            <a:r>
              <a:rPr sz="3350" i="1" spc="170" dirty="0">
                <a:latin typeface="Times New Roman"/>
                <a:cs typeface="Times New Roman"/>
              </a:rPr>
              <a:t> </a:t>
            </a:r>
            <a:r>
              <a:rPr sz="5025" spc="52" baseline="-35655" dirty="0">
                <a:latin typeface="Symbol"/>
                <a:cs typeface="Symbol"/>
              </a:rPr>
              <a:t></a:t>
            </a:r>
            <a:r>
              <a:rPr sz="5025" spc="-60" baseline="-35655" dirty="0">
                <a:latin typeface="Times New Roman"/>
                <a:cs typeface="Times New Roman"/>
              </a:rPr>
              <a:t> </a:t>
            </a:r>
            <a:r>
              <a:rPr sz="5025" spc="30" baseline="-35655" dirty="0">
                <a:latin typeface="Symbol"/>
                <a:cs typeface="Symbol"/>
              </a:rPr>
              <a:t></a:t>
            </a:r>
            <a:endParaRPr sz="5025" baseline="-35655">
              <a:latin typeface="Symbol"/>
              <a:cs typeface="Symbo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800" y="457200"/>
            <a:ext cx="2114550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4500" y="90931"/>
            <a:ext cx="6433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 MT"/>
                <a:cs typeface="Arial MT"/>
              </a:rPr>
              <a:t>this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equation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has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solution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form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3264" y="530773"/>
            <a:ext cx="3912235" cy="585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400" i="1" spc="245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3400" i="1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400" spc="305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sz="3400" spc="3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400" i="1" spc="34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3400" i="1" spc="-5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400" spc="35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3400" spc="395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3400" spc="31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3400" spc="-11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3400" spc="8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3650" spc="340" dirty="0">
                <a:solidFill>
                  <a:srgbClr val="000000"/>
                </a:solidFill>
                <a:latin typeface="Symbol"/>
                <a:cs typeface="Symbol"/>
              </a:rPr>
              <a:t></a:t>
            </a:r>
            <a:r>
              <a:rPr sz="3650" spc="-65" dirty="0">
                <a:solidFill>
                  <a:srgbClr val="000000"/>
                </a:solidFill>
                <a:latin typeface="Symbol"/>
                <a:cs typeface="Symbol"/>
              </a:rPr>
              <a:t></a:t>
            </a:r>
            <a:r>
              <a:rPr sz="3400" i="1" spc="15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3400" i="1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400" spc="305" dirty="0">
                <a:solidFill>
                  <a:srgbClr val="000000"/>
                </a:solidFill>
                <a:latin typeface="Symbol"/>
                <a:cs typeface="Symbol"/>
              </a:rPr>
              <a:t></a:t>
            </a:r>
            <a:r>
              <a:rPr sz="3400" spc="-4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50" spc="495" dirty="0">
                <a:solidFill>
                  <a:srgbClr val="000000"/>
                </a:solidFill>
                <a:latin typeface="Symbol"/>
                <a:cs typeface="Symbol"/>
              </a:rPr>
              <a:t></a:t>
            </a:r>
            <a:r>
              <a:rPr sz="3400" spc="185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61392" y="4118489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391" y="0"/>
                </a:lnTo>
              </a:path>
            </a:pathLst>
          </a:custGeom>
          <a:ln w="19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816584" y="3498001"/>
            <a:ext cx="725170" cy="1138555"/>
            <a:chOff x="4816584" y="3498001"/>
            <a:chExt cx="725170" cy="1138555"/>
          </a:xfrm>
        </p:grpSpPr>
        <p:sp>
          <p:nvSpPr>
            <p:cNvPr id="7" name="object 7"/>
            <p:cNvSpPr/>
            <p:nvPr/>
          </p:nvSpPr>
          <p:spPr>
            <a:xfrm>
              <a:off x="4826301" y="4118488"/>
              <a:ext cx="678180" cy="111760"/>
            </a:xfrm>
            <a:custGeom>
              <a:avLst/>
              <a:gdLst/>
              <a:ahLst/>
              <a:cxnLst/>
              <a:rect l="l" t="t" r="r" b="b"/>
              <a:pathLst>
                <a:path w="678179" h="111760">
                  <a:moveTo>
                    <a:pt x="298065" y="0"/>
                  </a:moveTo>
                  <a:lnTo>
                    <a:pt x="677763" y="0"/>
                  </a:lnTo>
                </a:path>
                <a:path w="678179" h="111760">
                  <a:moveTo>
                    <a:pt x="0" y="111726"/>
                  </a:moveTo>
                  <a:lnTo>
                    <a:pt x="57787" y="78204"/>
                  </a:lnTo>
                </a:path>
              </a:pathLst>
            </a:custGeom>
            <a:ln w="193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84089" y="4206949"/>
              <a:ext cx="84455" cy="410845"/>
            </a:xfrm>
            <a:custGeom>
              <a:avLst/>
              <a:gdLst/>
              <a:ahLst/>
              <a:cxnLst/>
              <a:rect l="l" t="t" r="r" b="b"/>
              <a:pathLst>
                <a:path w="84454" h="410845">
                  <a:moveTo>
                    <a:pt x="0" y="0"/>
                  </a:moveTo>
                  <a:lnTo>
                    <a:pt x="84389" y="410554"/>
                  </a:lnTo>
                </a:path>
              </a:pathLst>
            </a:custGeom>
            <a:ln w="3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77644" y="3507747"/>
              <a:ext cx="564515" cy="1109980"/>
            </a:xfrm>
            <a:custGeom>
              <a:avLst/>
              <a:gdLst/>
              <a:ahLst/>
              <a:cxnLst/>
              <a:rect l="l" t="t" r="r" b="b"/>
              <a:pathLst>
                <a:path w="564514" h="1109979">
                  <a:moveTo>
                    <a:pt x="0" y="1109757"/>
                  </a:moveTo>
                  <a:lnTo>
                    <a:pt x="110954" y="0"/>
                  </a:lnTo>
                </a:path>
                <a:path w="564514" h="1109979">
                  <a:moveTo>
                    <a:pt x="110954" y="0"/>
                  </a:moveTo>
                  <a:lnTo>
                    <a:pt x="564014" y="0"/>
                  </a:lnTo>
                </a:path>
              </a:pathLst>
            </a:custGeom>
            <a:ln w="193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2880165" y="5309279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912" y="0"/>
                </a:lnTo>
              </a:path>
            </a:pathLst>
          </a:custGeom>
          <a:ln w="19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72564" y="5486163"/>
            <a:ext cx="706755" cy="0"/>
          </a:xfrm>
          <a:custGeom>
            <a:avLst/>
            <a:gdLst/>
            <a:ahLst/>
            <a:cxnLst/>
            <a:rect l="l" t="t" r="r" b="b"/>
            <a:pathLst>
              <a:path w="706754">
                <a:moveTo>
                  <a:pt x="0" y="0"/>
                </a:moveTo>
                <a:lnTo>
                  <a:pt x="706191" y="0"/>
                </a:lnTo>
              </a:path>
            </a:pathLst>
          </a:custGeom>
          <a:ln w="19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462593" y="4865675"/>
            <a:ext cx="725170" cy="1138555"/>
            <a:chOff x="4462593" y="4865675"/>
            <a:chExt cx="725170" cy="1138555"/>
          </a:xfrm>
        </p:grpSpPr>
        <p:sp>
          <p:nvSpPr>
            <p:cNvPr id="13" name="object 13"/>
            <p:cNvSpPr/>
            <p:nvPr/>
          </p:nvSpPr>
          <p:spPr>
            <a:xfrm>
              <a:off x="4472311" y="5486163"/>
              <a:ext cx="678180" cy="113030"/>
            </a:xfrm>
            <a:custGeom>
              <a:avLst/>
              <a:gdLst/>
              <a:ahLst/>
              <a:cxnLst/>
              <a:rect l="l" t="t" r="r" b="b"/>
              <a:pathLst>
                <a:path w="678179" h="113029">
                  <a:moveTo>
                    <a:pt x="298065" y="0"/>
                  </a:moveTo>
                  <a:lnTo>
                    <a:pt x="677763" y="0"/>
                  </a:lnTo>
                </a:path>
                <a:path w="678179" h="113029">
                  <a:moveTo>
                    <a:pt x="0" y="112668"/>
                  </a:moveTo>
                  <a:lnTo>
                    <a:pt x="58681" y="79147"/>
                  </a:lnTo>
                </a:path>
              </a:pathLst>
            </a:custGeom>
            <a:ln w="193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30993" y="5574624"/>
              <a:ext cx="83820" cy="410845"/>
            </a:xfrm>
            <a:custGeom>
              <a:avLst/>
              <a:gdLst/>
              <a:ahLst/>
              <a:cxnLst/>
              <a:rect l="l" t="t" r="r" b="b"/>
              <a:pathLst>
                <a:path w="83820" h="410845">
                  <a:moveTo>
                    <a:pt x="0" y="0"/>
                  </a:moveTo>
                  <a:lnTo>
                    <a:pt x="83458" y="410585"/>
                  </a:lnTo>
                </a:path>
              </a:pathLst>
            </a:custGeom>
            <a:ln w="376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23617" y="4875421"/>
              <a:ext cx="564515" cy="1109980"/>
            </a:xfrm>
            <a:custGeom>
              <a:avLst/>
              <a:gdLst/>
              <a:ahLst/>
              <a:cxnLst/>
              <a:rect l="l" t="t" r="r" b="b"/>
              <a:pathLst>
                <a:path w="564514" h="1109979">
                  <a:moveTo>
                    <a:pt x="0" y="1109787"/>
                  </a:moveTo>
                  <a:lnTo>
                    <a:pt x="110992" y="0"/>
                  </a:lnTo>
                </a:path>
                <a:path w="564514" h="1109979">
                  <a:moveTo>
                    <a:pt x="110992" y="0"/>
                  </a:moveTo>
                  <a:lnTo>
                    <a:pt x="564051" y="0"/>
                  </a:lnTo>
                </a:path>
              </a:pathLst>
            </a:custGeom>
            <a:ln w="193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99248" y="4842698"/>
            <a:ext cx="251460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25" dirty="0">
                <a:latin typeface="Times New Roman"/>
                <a:cs typeface="Times New Roman"/>
              </a:rPr>
              <a:t>1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08396" y="4926484"/>
            <a:ext cx="1215390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5400" i="1" spc="-37" baseline="10030" dirty="0">
                <a:latin typeface="Times New Roman"/>
                <a:cs typeface="Times New Roman"/>
              </a:rPr>
              <a:t>k</a:t>
            </a:r>
            <a:r>
              <a:rPr sz="5400" i="1" spc="37" baseline="10030" dirty="0">
                <a:latin typeface="Times New Roman"/>
                <a:cs typeface="Times New Roman"/>
              </a:rPr>
              <a:t> </a:t>
            </a:r>
            <a:r>
              <a:rPr sz="5400" i="1" spc="-7" baseline="-24691" dirty="0">
                <a:latin typeface="Times New Roman"/>
                <a:cs typeface="Times New Roman"/>
              </a:rPr>
              <a:t>cm</a:t>
            </a:r>
            <a:r>
              <a:rPr sz="2100" spc="-5" dirty="0">
                <a:latin typeface="Symbol"/>
                <a:cs typeface="Symbol"/>
              </a:rPr>
              <a:t></a:t>
            </a:r>
            <a:r>
              <a:rPr sz="2100" spc="-5" dirty="0">
                <a:latin typeface="Times New Roman"/>
                <a:cs typeface="Times New Roman"/>
              </a:rPr>
              <a:t>1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91049" y="5465640"/>
            <a:ext cx="1448435" cy="602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109345" algn="l"/>
              </a:tabLst>
            </a:pPr>
            <a:r>
              <a:rPr sz="3600" spc="-195" dirty="0">
                <a:latin typeface="Times New Roman"/>
                <a:cs typeface="Times New Roman"/>
              </a:rPr>
              <a:t>2</a:t>
            </a:r>
            <a:r>
              <a:rPr sz="3750" spc="-165" dirty="0">
                <a:latin typeface="Symbol"/>
                <a:cs typeface="Symbol"/>
              </a:rPr>
              <a:t></a:t>
            </a:r>
            <a:r>
              <a:rPr sz="3600" i="1" spc="-25" dirty="0">
                <a:latin typeface="Times New Roman"/>
                <a:cs typeface="Times New Roman"/>
              </a:rPr>
              <a:t>c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-35" dirty="0">
                <a:latin typeface="Times New Roman"/>
                <a:cs typeface="Times New Roman"/>
              </a:rPr>
              <a:t>m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10605" y="5107181"/>
            <a:ext cx="761365" cy="602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750" spc="-140" dirty="0">
                <a:latin typeface="Symbol"/>
                <a:cs typeface="Symbol"/>
              </a:rPr>
              <a:t></a:t>
            </a:r>
            <a:r>
              <a:rPr sz="3750" spc="380" dirty="0">
                <a:latin typeface="Times New Roman"/>
                <a:cs typeface="Times New Roman"/>
              </a:rPr>
              <a:t> </a:t>
            </a:r>
            <a:r>
              <a:rPr sz="3600" spc="-30" dirty="0">
                <a:latin typeface="Symbol"/>
                <a:cs typeface="Symbol"/>
              </a:rPr>
              <a:t></a:t>
            </a:r>
            <a:endParaRPr sz="36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78946" y="4097950"/>
            <a:ext cx="1314450" cy="602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75360" algn="l"/>
              </a:tabLst>
            </a:pPr>
            <a:r>
              <a:rPr sz="3600" spc="-185" dirty="0">
                <a:latin typeface="Times New Roman"/>
                <a:cs typeface="Times New Roman"/>
              </a:rPr>
              <a:t>2</a:t>
            </a:r>
            <a:r>
              <a:rPr sz="3750" spc="-110" dirty="0">
                <a:latin typeface="Symbol"/>
                <a:cs typeface="Symbol"/>
              </a:rPr>
              <a:t></a:t>
            </a:r>
            <a:r>
              <a:rPr sz="3750" dirty="0">
                <a:latin typeface="Times New Roman"/>
                <a:cs typeface="Times New Roman"/>
              </a:rPr>
              <a:t>	</a:t>
            </a:r>
            <a:r>
              <a:rPr sz="3600" i="1" spc="-35" dirty="0">
                <a:latin typeface="Times New Roman"/>
                <a:cs typeface="Times New Roman"/>
              </a:rPr>
              <a:t>m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86261" y="3739507"/>
            <a:ext cx="3307715" cy="602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1547495" algn="l"/>
                <a:tab pos="2413635" algn="l"/>
              </a:tabLst>
            </a:pPr>
            <a:r>
              <a:rPr sz="3600" spc="-50" dirty="0">
                <a:latin typeface="Symbol"/>
                <a:cs typeface="Symbol"/>
              </a:rPr>
              <a:t></a:t>
            </a:r>
            <a:r>
              <a:rPr sz="3600" spc="-285" dirty="0">
                <a:latin typeface="Times New Roman"/>
                <a:cs typeface="Times New Roman"/>
              </a:rPr>
              <a:t> </a:t>
            </a:r>
            <a:r>
              <a:rPr sz="3750" spc="-140" dirty="0">
                <a:latin typeface="Symbol"/>
                <a:cs typeface="Symbol"/>
              </a:rPr>
              <a:t></a:t>
            </a:r>
            <a:r>
              <a:rPr sz="3750" spc="85" dirty="0">
                <a:latin typeface="Times New Roman"/>
                <a:cs typeface="Times New Roman"/>
              </a:rPr>
              <a:t> </a:t>
            </a:r>
            <a:r>
              <a:rPr sz="3600" spc="-30" dirty="0">
                <a:latin typeface="Symbol"/>
                <a:cs typeface="Symbol"/>
              </a:rPr>
              <a:t></a:t>
            </a:r>
            <a:r>
              <a:rPr sz="3600" spc="-30" dirty="0">
                <a:latin typeface="Times New Roman"/>
                <a:cs typeface="Times New Roman"/>
              </a:rPr>
              <a:t>	</a:t>
            </a:r>
            <a:r>
              <a:rPr sz="5400" spc="-37" baseline="34722" dirty="0">
                <a:latin typeface="Times New Roman"/>
                <a:cs typeface="Times New Roman"/>
              </a:rPr>
              <a:t>1	</a:t>
            </a:r>
            <a:r>
              <a:rPr sz="5400" i="1" spc="-37" baseline="34722" dirty="0">
                <a:latin typeface="Times New Roman"/>
                <a:cs typeface="Times New Roman"/>
              </a:rPr>
              <a:t>k</a:t>
            </a:r>
            <a:r>
              <a:rPr sz="5400" i="1" spc="292" baseline="34722" dirty="0">
                <a:latin typeface="Times New Roman"/>
                <a:cs typeface="Times New Roman"/>
              </a:rPr>
              <a:t> </a:t>
            </a:r>
            <a:r>
              <a:rPr sz="3600" i="1" spc="-65" dirty="0">
                <a:latin typeface="Times New Roman"/>
                <a:cs typeface="Times New Roman"/>
              </a:rPr>
              <a:t>Hz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7901" y="1240662"/>
            <a:ext cx="8899525" cy="2030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The correctness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solution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verified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substituting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This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its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second derivative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back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into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differential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equ.</a:t>
            </a:r>
            <a:endParaRPr sz="28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When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this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 done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one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obtain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equality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if</a:t>
            </a:r>
            <a:endParaRPr sz="2800">
              <a:latin typeface="Times New Roman"/>
              <a:cs typeface="Times New Roman"/>
            </a:endParaRPr>
          </a:p>
          <a:p>
            <a:pPr marR="789940" algn="ctr">
              <a:lnSpc>
                <a:spcPct val="100000"/>
              </a:lnSpc>
              <a:spcBef>
                <a:spcPts val="1195"/>
              </a:spcBef>
            </a:pPr>
            <a:r>
              <a:rPr sz="3600" spc="-30" dirty="0">
                <a:latin typeface="Symbol"/>
                <a:cs typeface="Symbol"/>
              </a:rPr>
              <a:t></a:t>
            </a:r>
            <a:r>
              <a:rPr sz="3600" spc="-290" dirty="0">
                <a:latin typeface="Times New Roman"/>
                <a:cs typeface="Times New Roman"/>
              </a:rPr>
              <a:t> </a:t>
            </a:r>
            <a:r>
              <a:rPr sz="3600" spc="-185" dirty="0">
                <a:latin typeface="Times New Roman"/>
                <a:cs typeface="Times New Roman"/>
              </a:rPr>
              <a:t>4</a:t>
            </a:r>
            <a:r>
              <a:rPr sz="3750" spc="-110" dirty="0">
                <a:latin typeface="Symbol"/>
                <a:cs typeface="Symbol"/>
              </a:rPr>
              <a:t></a:t>
            </a:r>
            <a:r>
              <a:rPr sz="3750" spc="-245" dirty="0">
                <a:latin typeface="Times New Roman"/>
                <a:cs typeface="Times New Roman"/>
              </a:rPr>
              <a:t> </a:t>
            </a:r>
            <a:r>
              <a:rPr sz="3150" spc="-82" baseline="42328" dirty="0">
                <a:latin typeface="Times New Roman"/>
                <a:cs typeface="Times New Roman"/>
              </a:rPr>
              <a:t>2</a:t>
            </a:r>
            <a:r>
              <a:rPr sz="3750" spc="-140" dirty="0">
                <a:latin typeface="Symbol"/>
                <a:cs typeface="Symbol"/>
              </a:rPr>
              <a:t></a:t>
            </a:r>
            <a:r>
              <a:rPr sz="3750" spc="-560" dirty="0">
                <a:latin typeface="Times New Roman"/>
                <a:cs typeface="Times New Roman"/>
              </a:rPr>
              <a:t> </a:t>
            </a:r>
            <a:r>
              <a:rPr sz="3150" spc="240" baseline="42328" dirty="0">
                <a:latin typeface="Times New Roman"/>
                <a:cs typeface="Times New Roman"/>
              </a:rPr>
              <a:t>2</a:t>
            </a:r>
            <a:r>
              <a:rPr sz="3600" i="1" spc="-35" dirty="0">
                <a:latin typeface="Times New Roman"/>
                <a:cs typeface="Times New Roman"/>
              </a:rPr>
              <a:t>m</a:t>
            </a:r>
            <a:r>
              <a:rPr sz="3600" i="1" spc="-65" dirty="0">
                <a:latin typeface="Times New Roman"/>
                <a:cs typeface="Times New Roman"/>
              </a:rPr>
              <a:t> </a:t>
            </a:r>
            <a:r>
              <a:rPr sz="3600" spc="-30" dirty="0">
                <a:latin typeface="Symbol"/>
                <a:cs typeface="Symbol"/>
              </a:rPr>
              <a:t>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85" dirty="0">
                <a:latin typeface="Symbol"/>
                <a:cs typeface="Symbol"/>
              </a:rPr>
              <a:t></a:t>
            </a:r>
            <a:r>
              <a:rPr sz="3600" i="1" spc="-25" dirty="0">
                <a:latin typeface="Times New Roman"/>
                <a:cs typeface="Times New Roman"/>
              </a:rPr>
              <a:t>k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6575" y="5938824"/>
            <a:ext cx="81038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This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shows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that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particle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with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mass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 </a:t>
            </a:r>
            <a:r>
              <a:rPr sz="2400" spc="-5" dirty="0">
                <a:latin typeface="Arial MT"/>
                <a:cs typeface="Arial MT"/>
              </a:rPr>
              <a:t>held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by a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spring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with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Force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constant k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will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vibrate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with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frequency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20" dirty="0">
                <a:latin typeface="Symbol"/>
                <a:cs typeface="Symbol"/>
              </a:rPr>
              <a:t></a:t>
            </a:r>
            <a:r>
              <a:rPr sz="2400" spc="-20" dirty="0"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3276536"/>
            <a:ext cx="2528951" cy="74136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05600" y="2819400"/>
            <a:ext cx="2114550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0077" y="278383"/>
            <a:ext cx="80105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SHM</a:t>
            </a:r>
            <a:r>
              <a:rPr sz="4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4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Uniform</a:t>
            </a:r>
            <a:r>
              <a:rPr sz="4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Circular</a:t>
            </a:r>
            <a:r>
              <a:rPr sz="4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Motion</a:t>
            </a:r>
            <a:endParaRPr sz="4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1066800"/>
            <a:ext cx="4154424" cy="50482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28802" y="1558798"/>
            <a:ext cx="3944620" cy="366077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462280" marR="244475" indent="-342900">
              <a:lnSpc>
                <a:spcPct val="80100"/>
              </a:lnSpc>
              <a:spcBef>
                <a:spcPts val="620"/>
              </a:spcBef>
            </a:pPr>
            <a:r>
              <a:rPr sz="2200" spc="-5" dirty="0">
                <a:latin typeface="Arial MT"/>
                <a:cs typeface="Arial MT"/>
              </a:rPr>
              <a:t>Springs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 Waves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behave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very similar to objects that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move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in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circles.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Arial MT"/>
              <a:cs typeface="Arial MT"/>
            </a:endParaRPr>
          </a:p>
          <a:p>
            <a:pPr marL="462280" marR="74295" indent="-342900">
              <a:lnSpc>
                <a:spcPct val="80000"/>
              </a:lnSpc>
            </a:pP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radius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 the circle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is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symbolic of the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displacement,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x,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 a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spring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or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amplitude,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A,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 a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wave.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tabLst>
                <a:tab pos="1215390" algn="l"/>
                <a:tab pos="2690495" algn="l"/>
              </a:tabLst>
            </a:pPr>
            <a:r>
              <a:rPr sz="5775" i="1" spc="75" baseline="13708" dirty="0">
                <a:latin typeface="Times New Roman"/>
                <a:cs typeface="Times New Roman"/>
              </a:rPr>
              <a:t>x</a:t>
            </a:r>
            <a:r>
              <a:rPr sz="2250" i="1" spc="50" dirty="0">
                <a:latin typeface="Times New Roman"/>
                <a:cs typeface="Times New Roman"/>
              </a:rPr>
              <a:t>spring	</a:t>
            </a:r>
            <a:r>
              <a:rPr sz="5775" spc="22" baseline="13708" dirty="0">
                <a:latin typeface="Symbol"/>
                <a:cs typeface="Symbol"/>
              </a:rPr>
              <a:t></a:t>
            </a:r>
            <a:r>
              <a:rPr sz="5775" spc="450" baseline="13708" dirty="0">
                <a:latin typeface="Times New Roman"/>
                <a:cs typeface="Times New Roman"/>
              </a:rPr>
              <a:t> </a:t>
            </a:r>
            <a:r>
              <a:rPr sz="5775" i="1" spc="-22" baseline="13708" dirty="0">
                <a:latin typeface="Times New Roman"/>
                <a:cs typeface="Times New Roman"/>
              </a:rPr>
              <a:t>A</a:t>
            </a:r>
            <a:r>
              <a:rPr sz="2250" i="1" spc="-15" dirty="0">
                <a:latin typeface="Times New Roman"/>
                <a:cs typeface="Times New Roman"/>
              </a:rPr>
              <a:t>wave	</a:t>
            </a:r>
            <a:r>
              <a:rPr sz="5775" spc="22" baseline="13708" dirty="0">
                <a:latin typeface="Symbol"/>
                <a:cs typeface="Symbol"/>
              </a:rPr>
              <a:t></a:t>
            </a:r>
            <a:r>
              <a:rPr sz="5775" spc="-120" baseline="13708" dirty="0">
                <a:latin typeface="Times New Roman"/>
                <a:cs typeface="Times New Roman"/>
              </a:rPr>
              <a:t> </a:t>
            </a:r>
            <a:r>
              <a:rPr sz="5775" i="1" spc="-52" baseline="13708" dirty="0">
                <a:latin typeface="Times New Roman"/>
                <a:cs typeface="Times New Roman"/>
              </a:rPr>
              <a:t>r</a:t>
            </a:r>
            <a:r>
              <a:rPr sz="2250" i="1" spc="-35" dirty="0">
                <a:latin typeface="Times New Roman"/>
                <a:cs typeface="Times New Roman"/>
              </a:rPr>
              <a:t>circle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19300" y="3881501"/>
            <a:ext cx="466725" cy="542925"/>
            <a:chOff x="1519300" y="3881501"/>
            <a:chExt cx="466725" cy="542925"/>
          </a:xfrm>
        </p:grpSpPr>
        <p:sp>
          <p:nvSpPr>
            <p:cNvPr id="4" name="object 4"/>
            <p:cNvSpPr/>
            <p:nvPr/>
          </p:nvSpPr>
          <p:spPr>
            <a:xfrm>
              <a:off x="1525650" y="3887851"/>
              <a:ext cx="454025" cy="530225"/>
            </a:xfrm>
            <a:custGeom>
              <a:avLst/>
              <a:gdLst/>
              <a:ahLst/>
              <a:cxnLst/>
              <a:rect l="l" t="t" r="r" b="b"/>
              <a:pathLst>
                <a:path w="454025" h="530225">
                  <a:moveTo>
                    <a:pt x="226949" y="0"/>
                  </a:moveTo>
                  <a:lnTo>
                    <a:pt x="181208" y="5382"/>
                  </a:lnTo>
                  <a:lnTo>
                    <a:pt x="138606" y="20822"/>
                  </a:lnTo>
                  <a:lnTo>
                    <a:pt x="100055" y="45253"/>
                  </a:lnTo>
                  <a:lnTo>
                    <a:pt x="66468" y="77612"/>
                  </a:lnTo>
                  <a:lnTo>
                    <a:pt x="38757" y="116836"/>
                  </a:lnTo>
                  <a:lnTo>
                    <a:pt x="17833" y="161859"/>
                  </a:lnTo>
                  <a:lnTo>
                    <a:pt x="4610" y="211618"/>
                  </a:lnTo>
                  <a:lnTo>
                    <a:pt x="0" y="265049"/>
                  </a:lnTo>
                  <a:lnTo>
                    <a:pt x="4610" y="318484"/>
                  </a:lnTo>
                  <a:lnTo>
                    <a:pt x="17833" y="368258"/>
                  </a:lnTo>
                  <a:lnTo>
                    <a:pt x="38757" y="413301"/>
                  </a:lnTo>
                  <a:lnTo>
                    <a:pt x="66468" y="452548"/>
                  </a:lnTo>
                  <a:lnTo>
                    <a:pt x="100055" y="484931"/>
                  </a:lnTo>
                  <a:lnTo>
                    <a:pt x="138606" y="509383"/>
                  </a:lnTo>
                  <a:lnTo>
                    <a:pt x="181208" y="524836"/>
                  </a:lnTo>
                  <a:lnTo>
                    <a:pt x="226949" y="530225"/>
                  </a:lnTo>
                  <a:lnTo>
                    <a:pt x="272695" y="524836"/>
                  </a:lnTo>
                  <a:lnTo>
                    <a:pt x="315311" y="509383"/>
                  </a:lnTo>
                  <a:lnTo>
                    <a:pt x="353882" y="484931"/>
                  </a:lnTo>
                  <a:lnTo>
                    <a:pt x="387492" y="452548"/>
                  </a:lnTo>
                  <a:lnTo>
                    <a:pt x="415227" y="413301"/>
                  </a:lnTo>
                  <a:lnTo>
                    <a:pt x="436171" y="368258"/>
                  </a:lnTo>
                  <a:lnTo>
                    <a:pt x="449409" y="318484"/>
                  </a:lnTo>
                  <a:lnTo>
                    <a:pt x="454025" y="265049"/>
                  </a:lnTo>
                  <a:lnTo>
                    <a:pt x="449409" y="211618"/>
                  </a:lnTo>
                  <a:lnTo>
                    <a:pt x="436171" y="161859"/>
                  </a:lnTo>
                  <a:lnTo>
                    <a:pt x="415227" y="116836"/>
                  </a:lnTo>
                  <a:lnTo>
                    <a:pt x="387492" y="77612"/>
                  </a:lnTo>
                  <a:lnTo>
                    <a:pt x="353882" y="45253"/>
                  </a:lnTo>
                  <a:lnTo>
                    <a:pt x="315311" y="20822"/>
                  </a:lnTo>
                  <a:lnTo>
                    <a:pt x="272695" y="5382"/>
                  </a:lnTo>
                  <a:lnTo>
                    <a:pt x="22694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5650" y="3887851"/>
              <a:ext cx="454025" cy="530225"/>
            </a:xfrm>
            <a:custGeom>
              <a:avLst/>
              <a:gdLst/>
              <a:ahLst/>
              <a:cxnLst/>
              <a:rect l="l" t="t" r="r" b="b"/>
              <a:pathLst>
                <a:path w="454025" h="530225">
                  <a:moveTo>
                    <a:pt x="0" y="265049"/>
                  </a:moveTo>
                  <a:lnTo>
                    <a:pt x="4610" y="211618"/>
                  </a:lnTo>
                  <a:lnTo>
                    <a:pt x="17833" y="161859"/>
                  </a:lnTo>
                  <a:lnTo>
                    <a:pt x="38757" y="116836"/>
                  </a:lnTo>
                  <a:lnTo>
                    <a:pt x="66468" y="77612"/>
                  </a:lnTo>
                  <a:lnTo>
                    <a:pt x="100055" y="45253"/>
                  </a:lnTo>
                  <a:lnTo>
                    <a:pt x="138606" y="20822"/>
                  </a:lnTo>
                  <a:lnTo>
                    <a:pt x="181208" y="5382"/>
                  </a:lnTo>
                  <a:lnTo>
                    <a:pt x="226949" y="0"/>
                  </a:lnTo>
                  <a:lnTo>
                    <a:pt x="272695" y="5382"/>
                  </a:lnTo>
                  <a:lnTo>
                    <a:pt x="315311" y="20822"/>
                  </a:lnTo>
                  <a:lnTo>
                    <a:pt x="353882" y="45253"/>
                  </a:lnTo>
                  <a:lnTo>
                    <a:pt x="387492" y="77612"/>
                  </a:lnTo>
                  <a:lnTo>
                    <a:pt x="415227" y="116836"/>
                  </a:lnTo>
                  <a:lnTo>
                    <a:pt x="436171" y="161859"/>
                  </a:lnTo>
                  <a:lnTo>
                    <a:pt x="449409" y="211618"/>
                  </a:lnTo>
                  <a:lnTo>
                    <a:pt x="454025" y="265049"/>
                  </a:lnTo>
                  <a:lnTo>
                    <a:pt x="449409" y="318484"/>
                  </a:lnTo>
                  <a:lnTo>
                    <a:pt x="436171" y="368258"/>
                  </a:lnTo>
                  <a:lnTo>
                    <a:pt x="415227" y="413301"/>
                  </a:lnTo>
                  <a:lnTo>
                    <a:pt x="387492" y="452548"/>
                  </a:lnTo>
                  <a:lnTo>
                    <a:pt x="353882" y="484931"/>
                  </a:lnTo>
                  <a:lnTo>
                    <a:pt x="315311" y="509383"/>
                  </a:lnTo>
                  <a:lnTo>
                    <a:pt x="272695" y="524836"/>
                  </a:lnTo>
                  <a:lnTo>
                    <a:pt x="226949" y="530225"/>
                  </a:lnTo>
                  <a:lnTo>
                    <a:pt x="181208" y="524836"/>
                  </a:lnTo>
                  <a:lnTo>
                    <a:pt x="138606" y="509383"/>
                  </a:lnTo>
                  <a:lnTo>
                    <a:pt x="100055" y="484931"/>
                  </a:lnTo>
                  <a:lnTo>
                    <a:pt x="66468" y="452548"/>
                  </a:lnTo>
                  <a:lnTo>
                    <a:pt x="38757" y="413301"/>
                  </a:lnTo>
                  <a:lnTo>
                    <a:pt x="17833" y="368258"/>
                  </a:lnTo>
                  <a:lnTo>
                    <a:pt x="4610" y="318484"/>
                  </a:lnTo>
                  <a:lnTo>
                    <a:pt x="0" y="26504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548501" y="4033901"/>
            <a:ext cx="314325" cy="314325"/>
            <a:chOff x="6548501" y="4033901"/>
            <a:chExt cx="314325" cy="314325"/>
          </a:xfrm>
        </p:grpSpPr>
        <p:sp>
          <p:nvSpPr>
            <p:cNvPr id="7" name="object 7"/>
            <p:cNvSpPr/>
            <p:nvPr/>
          </p:nvSpPr>
          <p:spPr>
            <a:xfrm>
              <a:off x="6554851" y="4040251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49" y="0"/>
                  </a:moveTo>
                  <a:lnTo>
                    <a:pt x="103079" y="7631"/>
                  </a:lnTo>
                  <a:lnTo>
                    <a:pt x="61694" y="29014"/>
                  </a:lnTo>
                  <a:lnTo>
                    <a:pt x="29050" y="61694"/>
                  </a:lnTo>
                  <a:lnTo>
                    <a:pt x="7677" y="103079"/>
                  </a:lnTo>
                  <a:lnTo>
                    <a:pt x="0" y="150749"/>
                  </a:lnTo>
                  <a:lnTo>
                    <a:pt x="7679" y="198431"/>
                  </a:lnTo>
                  <a:lnTo>
                    <a:pt x="29069" y="239848"/>
                  </a:lnTo>
                  <a:lnTo>
                    <a:pt x="61694" y="272510"/>
                  </a:lnTo>
                  <a:lnTo>
                    <a:pt x="103079" y="293931"/>
                  </a:lnTo>
                  <a:lnTo>
                    <a:pt x="150749" y="301625"/>
                  </a:lnTo>
                  <a:lnTo>
                    <a:pt x="198431" y="293931"/>
                  </a:lnTo>
                  <a:lnTo>
                    <a:pt x="239848" y="272510"/>
                  </a:lnTo>
                  <a:lnTo>
                    <a:pt x="272510" y="239848"/>
                  </a:lnTo>
                  <a:lnTo>
                    <a:pt x="293931" y="198431"/>
                  </a:lnTo>
                  <a:lnTo>
                    <a:pt x="301625" y="150749"/>
                  </a:lnTo>
                  <a:lnTo>
                    <a:pt x="293925" y="103067"/>
                  </a:lnTo>
                  <a:lnTo>
                    <a:pt x="272510" y="61694"/>
                  </a:lnTo>
                  <a:lnTo>
                    <a:pt x="239848" y="29069"/>
                  </a:lnTo>
                  <a:lnTo>
                    <a:pt x="198431" y="7679"/>
                  </a:lnTo>
                  <a:lnTo>
                    <a:pt x="1507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54851" y="4040251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0" y="150749"/>
                  </a:moveTo>
                  <a:lnTo>
                    <a:pt x="7679" y="103067"/>
                  </a:lnTo>
                  <a:lnTo>
                    <a:pt x="29069" y="61657"/>
                  </a:lnTo>
                  <a:lnTo>
                    <a:pt x="61694" y="29014"/>
                  </a:lnTo>
                  <a:lnTo>
                    <a:pt x="103079" y="7631"/>
                  </a:lnTo>
                  <a:lnTo>
                    <a:pt x="150749" y="0"/>
                  </a:lnTo>
                  <a:lnTo>
                    <a:pt x="198431" y="7679"/>
                  </a:lnTo>
                  <a:lnTo>
                    <a:pt x="239848" y="29069"/>
                  </a:lnTo>
                  <a:lnTo>
                    <a:pt x="272510" y="61694"/>
                  </a:lnTo>
                  <a:lnTo>
                    <a:pt x="293931" y="103079"/>
                  </a:lnTo>
                  <a:lnTo>
                    <a:pt x="301625" y="150749"/>
                  </a:lnTo>
                  <a:lnTo>
                    <a:pt x="293931" y="198431"/>
                  </a:lnTo>
                  <a:lnTo>
                    <a:pt x="272510" y="239848"/>
                  </a:lnTo>
                  <a:lnTo>
                    <a:pt x="239848" y="272510"/>
                  </a:lnTo>
                  <a:lnTo>
                    <a:pt x="198431" y="293931"/>
                  </a:lnTo>
                  <a:lnTo>
                    <a:pt x="150749" y="301625"/>
                  </a:lnTo>
                  <a:lnTo>
                    <a:pt x="103079" y="293931"/>
                  </a:lnTo>
                  <a:lnTo>
                    <a:pt x="61694" y="272510"/>
                  </a:lnTo>
                  <a:lnTo>
                    <a:pt x="29069" y="239848"/>
                  </a:lnTo>
                  <a:lnTo>
                    <a:pt x="7679" y="198431"/>
                  </a:lnTo>
                  <a:lnTo>
                    <a:pt x="0" y="15074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719701" y="4033901"/>
            <a:ext cx="314325" cy="314325"/>
            <a:chOff x="4719701" y="4033901"/>
            <a:chExt cx="314325" cy="314325"/>
          </a:xfrm>
        </p:grpSpPr>
        <p:sp>
          <p:nvSpPr>
            <p:cNvPr id="10" name="object 10"/>
            <p:cNvSpPr/>
            <p:nvPr/>
          </p:nvSpPr>
          <p:spPr>
            <a:xfrm>
              <a:off x="4726051" y="4040251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49" y="0"/>
                  </a:moveTo>
                  <a:lnTo>
                    <a:pt x="103079" y="7631"/>
                  </a:lnTo>
                  <a:lnTo>
                    <a:pt x="61694" y="29014"/>
                  </a:lnTo>
                  <a:lnTo>
                    <a:pt x="29050" y="61694"/>
                  </a:lnTo>
                  <a:lnTo>
                    <a:pt x="7677" y="103079"/>
                  </a:lnTo>
                  <a:lnTo>
                    <a:pt x="0" y="150749"/>
                  </a:lnTo>
                  <a:lnTo>
                    <a:pt x="7679" y="198431"/>
                  </a:lnTo>
                  <a:lnTo>
                    <a:pt x="29069" y="239848"/>
                  </a:lnTo>
                  <a:lnTo>
                    <a:pt x="61694" y="272510"/>
                  </a:lnTo>
                  <a:lnTo>
                    <a:pt x="103079" y="293931"/>
                  </a:lnTo>
                  <a:lnTo>
                    <a:pt x="150749" y="301625"/>
                  </a:lnTo>
                  <a:lnTo>
                    <a:pt x="198431" y="293931"/>
                  </a:lnTo>
                  <a:lnTo>
                    <a:pt x="239848" y="272510"/>
                  </a:lnTo>
                  <a:lnTo>
                    <a:pt x="272510" y="239848"/>
                  </a:lnTo>
                  <a:lnTo>
                    <a:pt x="293931" y="198431"/>
                  </a:lnTo>
                  <a:lnTo>
                    <a:pt x="301625" y="150749"/>
                  </a:lnTo>
                  <a:lnTo>
                    <a:pt x="293925" y="103067"/>
                  </a:lnTo>
                  <a:lnTo>
                    <a:pt x="272510" y="61694"/>
                  </a:lnTo>
                  <a:lnTo>
                    <a:pt x="239848" y="29069"/>
                  </a:lnTo>
                  <a:lnTo>
                    <a:pt x="198431" y="7679"/>
                  </a:lnTo>
                  <a:lnTo>
                    <a:pt x="1507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26051" y="4040251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0" y="150749"/>
                  </a:moveTo>
                  <a:lnTo>
                    <a:pt x="7679" y="103067"/>
                  </a:lnTo>
                  <a:lnTo>
                    <a:pt x="29069" y="61657"/>
                  </a:lnTo>
                  <a:lnTo>
                    <a:pt x="61694" y="29014"/>
                  </a:lnTo>
                  <a:lnTo>
                    <a:pt x="103079" y="7631"/>
                  </a:lnTo>
                  <a:lnTo>
                    <a:pt x="150749" y="0"/>
                  </a:lnTo>
                  <a:lnTo>
                    <a:pt x="198431" y="7679"/>
                  </a:lnTo>
                  <a:lnTo>
                    <a:pt x="239848" y="29069"/>
                  </a:lnTo>
                  <a:lnTo>
                    <a:pt x="272510" y="61694"/>
                  </a:lnTo>
                  <a:lnTo>
                    <a:pt x="293931" y="103079"/>
                  </a:lnTo>
                  <a:lnTo>
                    <a:pt x="301625" y="150749"/>
                  </a:lnTo>
                  <a:lnTo>
                    <a:pt x="293931" y="198431"/>
                  </a:lnTo>
                  <a:lnTo>
                    <a:pt x="272510" y="239848"/>
                  </a:lnTo>
                  <a:lnTo>
                    <a:pt x="239848" y="272510"/>
                  </a:lnTo>
                  <a:lnTo>
                    <a:pt x="198431" y="293931"/>
                  </a:lnTo>
                  <a:lnTo>
                    <a:pt x="150749" y="301625"/>
                  </a:lnTo>
                  <a:lnTo>
                    <a:pt x="103079" y="293931"/>
                  </a:lnTo>
                  <a:lnTo>
                    <a:pt x="61694" y="272510"/>
                  </a:lnTo>
                  <a:lnTo>
                    <a:pt x="29069" y="239848"/>
                  </a:lnTo>
                  <a:lnTo>
                    <a:pt x="7679" y="198431"/>
                  </a:lnTo>
                  <a:lnTo>
                    <a:pt x="0" y="15074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519300" y="2205101"/>
            <a:ext cx="466725" cy="542925"/>
            <a:chOff x="1519300" y="2205101"/>
            <a:chExt cx="466725" cy="542925"/>
          </a:xfrm>
        </p:grpSpPr>
        <p:sp>
          <p:nvSpPr>
            <p:cNvPr id="13" name="object 13"/>
            <p:cNvSpPr/>
            <p:nvPr/>
          </p:nvSpPr>
          <p:spPr>
            <a:xfrm>
              <a:off x="1525650" y="2211451"/>
              <a:ext cx="454025" cy="530225"/>
            </a:xfrm>
            <a:custGeom>
              <a:avLst/>
              <a:gdLst/>
              <a:ahLst/>
              <a:cxnLst/>
              <a:rect l="l" t="t" r="r" b="b"/>
              <a:pathLst>
                <a:path w="454025" h="530225">
                  <a:moveTo>
                    <a:pt x="226949" y="0"/>
                  </a:moveTo>
                  <a:lnTo>
                    <a:pt x="181208" y="5382"/>
                  </a:lnTo>
                  <a:lnTo>
                    <a:pt x="138606" y="20822"/>
                  </a:lnTo>
                  <a:lnTo>
                    <a:pt x="100055" y="45253"/>
                  </a:lnTo>
                  <a:lnTo>
                    <a:pt x="66468" y="77612"/>
                  </a:lnTo>
                  <a:lnTo>
                    <a:pt x="38757" y="116836"/>
                  </a:lnTo>
                  <a:lnTo>
                    <a:pt x="17833" y="161859"/>
                  </a:lnTo>
                  <a:lnTo>
                    <a:pt x="4610" y="211618"/>
                  </a:lnTo>
                  <a:lnTo>
                    <a:pt x="0" y="265049"/>
                  </a:lnTo>
                  <a:lnTo>
                    <a:pt x="4610" y="318484"/>
                  </a:lnTo>
                  <a:lnTo>
                    <a:pt x="17833" y="368258"/>
                  </a:lnTo>
                  <a:lnTo>
                    <a:pt x="38757" y="413301"/>
                  </a:lnTo>
                  <a:lnTo>
                    <a:pt x="66468" y="452548"/>
                  </a:lnTo>
                  <a:lnTo>
                    <a:pt x="100055" y="484931"/>
                  </a:lnTo>
                  <a:lnTo>
                    <a:pt x="138606" y="509383"/>
                  </a:lnTo>
                  <a:lnTo>
                    <a:pt x="181208" y="524836"/>
                  </a:lnTo>
                  <a:lnTo>
                    <a:pt x="226949" y="530225"/>
                  </a:lnTo>
                  <a:lnTo>
                    <a:pt x="272695" y="524836"/>
                  </a:lnTo>
                  <a:lnTo>
                    <a:pt x="315311" y="509383"/>
                  </a:lnTo>
                  <a:lnTo>
                    <a:pt x="353882" y="484931"/>
                  </a:lnTo>
                  <a:lnTo>
                    <a:pt x="387492" y="452548"/>
                  </a:lnTo>
                  <a:lnTo>
                    <a:pt x="415227" y="413301"/>
                  </a:lnTo>
                  <a:lnTo>
                    <a:pt x="436171" y="368258"/>
                  </a:lnTo>
                  <a:lnTo>
                    <a:pt x="449409" y="318484"/>
                  </a:lnTo>
                  <a:lnTo>
                    <a:pt x="454025" y="265049"/>
                  </a:lnTo>
                  <a:lnTo>
                    <a:pt x="449409" y="211618"/>
                  </a:lnTo>
                  <a:lnTo>
                    <a:pt x="436171" y="161859"/>
                  </a:lnTo>
                  <a:lnTo>
                    <a:pt x="415227" y="116836"/>
                  </a:lnTo>
                  <a:lnTo>
                    <a:pt x="387492" y="77612"/>
                  </a:lnTo>
                  <a:lnTo>
                    <a:pt x="353882" y="45253"/>
                  </a:lnTo>
                  <a:lnTo>
                    <a:pt x="315311" y="20822"/>
                  </a:lnTo>
                  <a:lnTo>
                    <a:pt x="272695" y="5382"/>
                  </a:lnTo>
                  <a:lnTo>
                    <a:pt x="22694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25650" y="2211451"/>
              <a:ext cx="454025" cy="530225"/>
            </a:xfrm>
            <a:custGeom>
              <a:avLst/>
              <a:gdLst/>
              <a:ahLst/>
              <a:cxnLst/>
              <a:rect l="l" t="t" r="r" b="b"/>
              <a:pathLst>
                <a:path w="454025" h="530225">
                  <a:moveTo>
                    <a:pt x="0" y="265049"/>
                  </a:moveTo>
                  <a:lnTo>
                    <a:pt x="4610" y="211618"/>
                  </a:lnTo>
                  <a:lnTo>
                    <a:pt x="17833" y="161859"/>
                  </a:lnTo>
                  <a:lnTo>
                    <a:pt x="38757" y="116836"/>
                  </a:lnTo>
                  <a:lnTo>
                    <a:pt x="66468" y="77612"/>
                  </a:lnTo>
                  <a:lnTo>
                    <a:pt x="100055" y="45253"/>
                  </a:lnTo>
                  <a:lnTo>
                    <a:pt x="138606" y="20822"/>
                  </a:lnTo>
                  <a:lnTo>
                    <a:pt x="181208" y="5382"/>
                  </a:lnTo>
                  <a:lnTo>
                    <a:pt x="226949" y="0"/>
                  </a:lnTo>
                  <a:lnTo>
                    <a:pt x="272695" y="5382"/>
                  </a:lnTo>
                  <a:lnTo>
                    <a:pt x="315311" y="20822"/>
                  </a:lnTo>
                  <a:lnTo>
                    <a:pt x="353882" y="45253"/>
                  </a:lnTo>
                  <a:lnTo>
                    <a:pt x="387492" y="77612"/>
                  </a:lnTo>
                  <a:lnTo>
                    <a:pt x="415227" y="116836"/>
                  </a:lnTo>
                  <a:lnTo>
                    <a:pt x="436171" y="161859"/>
                  </a:lnTo>
                  <a:lnTo>
                    <a:pt x="449409" y="211618"/>
                  </a:lnTo>
                  <a:lnTo>
                    <a:pt x="454025" y="265049"/>
                  </a:lnTo>
                  <a:lnTo>
                    <a:pt x="449409" y="318484"/>
                  </a:lnTo>
                  <a:lnTo>
                    <a:pt x="436171" y="368258"/>
                  </a:lnTo>
                  <a:lnTo>
                    <a:pt x="415227" y="413301"/>
                  </a:lnTo>
                  <a:lnTo>
                    <a:pt x="387492" y="452548"/>
                  </a:lnTo>
                  <a:lnTo>
                    <a:pt x="353882" y="484931"/>
                  </a:lnTo>
                  <a:lnTo>
                    <a:pt x="315311" y="509383"/>
                  </a:lnTo>
                  <a:lnTo>
                    <a:pt x="272695" y="524836"/>
                  </a:lnTo>
                  <a:lnTo>
                    <a:pt x="226949" y="530225"/>
                  </a:lnTo>
                  <a:lnTo>
                    <a:pt x="181208" y="524836"/>
                  </a:lnTo>
                  <a:lnTo>
                    <a:pt x="138606" y="509383"/>
                  </a:lnTo>
                  <a:lnTo>
                    <a:pt x="100055" y="484931"/>
                  </a:lnTo>
                  <a:lnTo>
                    <a:pt x="66468" y="452548"/>
                  </a:lnTo>
                  <a:lnTo>
                    <a:pt x="38757" y="413301"/>
                  </a:lnTo>
                  <a:lnTo>
                    <a:pt x="17833" y="368258"/>
                  </a:lnTo>
                  <a:lnTo>
                    <a:pt x="4610" y="318484"/>
                  </a:lnTo>
                  <a:lnTo>
                    <a:pt x="0" y="26504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234301" y="2205101"/>
            <a:ext cx="314325" cy="314325"/>
            <a:chOff x="7234301" y="2205101"/>
            <a:chExt cx="314325" cy="314325"/>
          </a:xfrm>
        </p:grpSpPr>
        <p:sp>
          <p:nvSpPr>
            <p:cNvPr id="16" name="object 16"/>
            <p:cNvSpPr/>
            <p:nvPr/>
          </p:nvSpPr>
          <p:spPr>
            <a:xfrm>
              <a:off x="7240651" y="2211451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49" y="0"/>
                  </a:moveTo>
                  <a:lnTo>
                    <a:pt x="103079" y="7679"/>
                  </a:lnTo>
                  <a:lnTo>
                    <a:pt x="61694" y="29069"/>
                  </a:lnTo>
                  <a:lnTo>
                    <a:pt x="29069" y="61694"/>
                  </a:lnTo>
                  <a:lnTo>
                    <a:pt x="7679" y="103079"/>
                  </a:lnTo>
                  <a:lnTo>
                    <a:pt x="0" y="150749"/>
                  </a:lnTo>
                  <a:lnTo>
                    <a:pt x="7679" y="198431"/>
                  </a:lnTo>
                  <a:lnTo>
                    <a:pt x="29069" y="239848"/>
                  </a:lnTo>
                  <a:lnTo>
                    <a:pt x="61694" y="272510"/>
                  </a:lnTo>
                  <a:lnTo>
                    <a:pt x="103079" y="293931"/>
                  </a:lnTo>
                  <a:lnTo>
                    <a:pt x="150749" y="301625"/>
                  </a:lnTo>
                  <a:lnTo>
                    <a:pt x="198431" y="293931"/>
                  </a:lnTo>
                  <a:lnTo>
                    <a:pt x="239848" y="272510"/>
                  </a:lnTo>
                  <a:lnTo>
                    <a:pt x="272510" y="239848"/>
                  </a:lnTo>
                  <a:lnTo>
                    <a:pt x="293931" y="198431"/>
                  </a:lnTo>
                  <a:lnTo>
                    <a:pt x="301625" y="150749"/>
                  </a:lnTo>
                  <a:lnTo>
                    <a:pt x="293931" y="103079"/>
                  </a:lnTo>
                  <a:lnTo>
                    <a:pt x="272510" y="61694"/>
                  </a:lnTo>
                  <a:lnTo>
                    <a:pt x="239848" y="29069"/>
                  </a:lnTo>
                  <a:lnTo>
                    <a:pt x="198431" y="7679"/>
                  </a:lnTo>
                  <a:lnTo>
                    <a:pt x="1507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40651" y="2211451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0" y="150749"/>
                  </a:moveTo>
                  <a:lnTo>
                    <a:pt x="7679" y="103079"/>
                  </a:lnTo>
                  <a:lnTo>
                    <a:pt x="29069" y="61694"/>
                  </a:lnTo>
                  <a:lnTo>
                    <a:pt x="61694" y="29069"/>
                  </a:lnTo>
                  <a:lnTo>
                    <a:pt x="103079" y="7679"/>
                  </a:lnTo>
                  <a:lnTo>
                    <a:pt x="150749" y="0"/>
                  </a:lnTo>
                  <a:lnTo>
                    <a:pt x="198431" y="7679"/>
                  </a:lnTo>
                  <a:lnTo>
                    <a:pt x="239848" y="29069"/>
                  </a:lnTo>
                  <a:lnTo>
                    <a:pt x="272510" y="61694"/>
                  </a:lnTo>
                  <a:lnTo>
                    <a:pt x="293931" y="103079"/>
                  </a:lnTo>
                  <a:lnTo>
                    <a:pt x="301625" y="150749"/>
                  </a:lnTo>
                  <a:lnTo>
                    <a:pt x="293931" y="198431"/>
                  </a:lnTo>
                  <a:lnTo>
                    <a:pt x="272510" y="239848"/>
                  </a:lnTo>
                  <a:lnTo>
                    <a:pt x="239848" y="272510"/>
                  </a:lnTo>
                  <a:lnTo>
                    <a:pt x="198431" y="293931"/>
                  </a:lnTo>
                  <a:lnTo>
                    <a:pt x="150749" y="301625"/>
                  </a:lnTo>
                  <a:lnTo>
                    <a:pt x="103079" y="293931"/>
                  </a:lnTo>
                  <a:lnTo>
                    <a:pt x="61694" y="272510"/>
                  </a:lnTo>
                  <a:lnTo>
                    <a:pt x="29069" y="239848"/>
                  </a:lnTo>
                  <a:lnTo>
                    <a:pt x="7679" y="198431"/>
                  </a:lnTo>
                  <a:lnTo>
                    <a:pt x="0" y="15074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981200" y="2281301"/>
            <a:ext cx="2291080" cy="314325"/>
            <a:chOff x="1981200" y="2281301"/>
            <a:chExt cx="2291080" cy="314325"/>
          </a:xfrm>
        </p:grpSpPr>
        <p:sp>
          <p:nvSpPr>
            <p:cNvPr id="19" name="object 19"/>
            <p:cNvSpPr/>
            <p:nvPr/>
          </p:nvSpPr>
          <p:spPr>
            <a:xfrm>
              <a:off x="3964051" y="2287651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49" y="0"/>
                  </a:moveTo>
                  <a:lnTo>
                    <a:pt x="103079" y="7679"/>
                  </a:lnTo>
                  <a:lnTo>
                    <a:pt x="61694" y="29069"/>
                  </a:lnTo>
                  <a:lnTo>
                    <a:pt x="29069" y="61694"/>
                  </a:lnTo>
                  <a:lnTo>
                    <a:pt x="7679" y="103079"/>
                  </a:lnTo>
                  <a:lnTo>
                    <a:pt x="0" y="150749"/>
                  </a:lnTo>
                  <a:lnTo>
                    <a:pt x="7679" y="198431"/>
                  </a:lnTo>
                  <a:lnTo>
                    <a:pt x="29069" y="239848"/>
                  </a:lnTo>
                  <a:lnTo>
                    <a:pt x="61694" y="272510"/>
                  </a:lnTo>
                  <a:lnTo>
                    <a:pt x="103079" y="293931"/>
                  </a:lnTo>
                  <a:lnTo>
                    <a:pt x="150749" y="301625"/>
                  </a:lnTo>
                  <a:lnTo>
                    <a:pt x="198431" y="293931"/>
                  </a:lnTo>
                  <a:lnTo>
                    <a:pt x="239848" y="272510"/>
                  </a:lnTo>
                  <a:lnTo>
                    <a:pt x="272510" y="239848"/>
                  </a:lnTo>
                  <a:lnTo>
                    <a:pt x="293931" y="198431"/>
                  </a:lnTo>
                  <a:lnTo>
                    <a:pt x="301625" y="150749"/>
                  </a:lnTo>
                  <a:lnTo>
                    <a:pt x="293931" y="103079"/>
                  </a:lnTo>
                  <a:lnTo>
                    <a:pt x="272510" y="61694"/>
                  </a:lnTo>
                  <a:lnTo>
                    <a:pt x="239848" y="29069"/>
                  </a:lnTo>
                  <a:lnTo>
                    <a:pt x="198431" y="7679"/>
                  </a:lnTo>
                  <a:lnTo>
                    <a:pt x="1507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64051" y="2287651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0" y="150749"/>
                  </a:moveTo>
                  <a:lnTo>
                    <a:pt x="7679" y="103079"/>
                  </a:lnTo>
                  <a:lnTo>
                    <a:pt x="29069" y="61694"/>
                  </a:lnTo>
                  <a:lnTo>
                    <a:pt x="61694" y="29069"/>
                  </a:lnTo>
                  <a:lnTo>
                    <a:pt x="103079" y="7679"/>
                  </a:lnTo>
                  <a:lnTo>
                    <a:pt x="150749" y="0"/>
                  </a:lnTo>
                  <a:lnTo>
                    <a:pt x="198431" y="7679"/>
                  </a:lnTo>
                  <a:lnTo>
                    <a:pt x="239848" y="29069"/>
                  </a:lnTo>
                  <a:lnTo>
                    <a:pt x="272510" y="61694"/>
                  </a:lnTo>
                  <a:lnTo>
                    <a:pt x="293931" y="103079"/>
                  </a:lnTo>
                  <a:lnTo>
                    <a:pt x="301625" y="150749"/>
                  </a:lnTo>
                  <a:lnTo>
                    <a:pt x="293931" y="198431"/>
                  </a:lnTo>
                  <a:lnTo>
                    <a:pt x="272510" y="239848"/>
                  </a:lnTo>
                  <a:lnTo>
                    <a:pt x="239848" y="272510"/>
                  </a:lnTo>
                  <a:lnTo>
                    <a:pt x="198431" y="293931"/>
                  </a:lnTo>
                  <a:lnTo>
                    <a:pt x="150749" y="301625"/>
                  </a:lnTo>
                  <a:lnTo>
                    <a:pt x="103079" y="293931"/>
                  </a:lnTo>
                  <a:lnTo>
                    <a:pt x="61694" y="272510"/>
                  </a:lnTo>
                  <a:lnTo>
                    <a:pt x="29069" y="239848"/>
                  </a:lnTo>
                  <a:lnTo>
                    <a:pt x="7679" y="198431"/>
                  </a:lnTo>
                  <a:lnTo>
                    <a:pt x="0" y="15074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81200" y="2438400"/>
              <a:ext cx="1981200" cy="0"/>
            </a:xfrm>
            <a:custGeom>
              <a:avLst/>
              <a:gdLst/>
              <a:ahLst/>
              <a:cxnLst/>
              <a:rect l="l" t="t" r="r" b="b"/>
              <a:pathLst>
                <a:path w="1981200">
                  <a:moveTo>
                    <a:pt x="0" y="0"/>
                  </a:moveTo>
                  <a:lnTo>
                    <a:pt x="198120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981200" y="4191000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67200" y="2326004"/>
            <a:ext cx="2971800" cy="148590"/>
          </a:xfrm>
          <a:custGeom>
            <a:avLst/>
            <a:gdLst/>
            <a:ahLst/>
            <a:cxnLst/>
            <a:rect l="l" t="t" r="r" b="b"/>
            <a:pathLst>
              <a:path w="2971800" h="148589">
                <a:moveTo>
                  <a:pt x="75184" y="72390"/>
                </a:moveTo>
                <a:lnTo>
                  <a:pt x="0" y="112395"/>
                </a:lnTo>
                <a:lnTo>
                  <a:pt x="77088" y="148590"/>
                </a:lnTo>
                <a:lnTo>
                  <a:pt x="59711" y="123825"/>
                </a:lnTo>
                <a:lnTo>
                  <a:pt x="51053" y="123825"/>
                </a:lnTo>
                <a:lnTo>
                  <a:pt x="50419" y="98425"/>
                </a:lnTo>
                <a:lnTo>
                  <a:pt x="58935" y="98201"/>
                </a:lnTo>
                <a:lnTo>
                  <a:pt x="75184" y="72390"/>
                </a:lnTo>
                <a:close/>
              </a:path>
              <a:path w="2971800" h="148589">
                <a:moveTo>
                  <a:pt x="58935" y="98201"/>
                </a:moveTo>
                <a:lnTo>
                  <a:pt x="50419" y="98425"/>
                </a:lnTo>
                <a:lnTo>
                  <a:pt x="51053" y="123825"/>
                </a:lnTo>
                <a:lnTo>
                  <a:pt x="59554" y="123601"/>
                </a:lnTo>
                <a:lnTo>
                  <a:pt x="50800" y="111125"/>
                </a:lnTo>
                <a:lnTo>
                  <a:pt x="58935" y="98201"/>
                </a:lnTo>
                <a:close/>
              </a:path>
              <a:path w="2971800" h="148589">
                <a:moveTo>
                  <a:pt x="59554" y="123601"/>
                </a:moveTo>
                <a:lnTo>
                  <a:pt x="51053" y="123825"/>
                </a:lnTo>
                <a:lnTo>
                  <a:pt x="59711" y="123825"/>
                </a:lnTo>
                <a:lnTo>
                  <a:pt x="59554" y="123601"/>
                </a:lnTo>
                <a:close/>
              </a:path>
              <a:path w="2971800" h="148589">
                <a:moveTo>
                  <a:pt x="152019" y="95758"/>
                </a:moveTo>
                <a:lnTo>
                  <a:pt x="58935" y="98201"/>
                </a:lnTo>
                <a:lnTo>
                  <a:pt x="50800" y="111125"/>
                </a:lnTo>
                <a:lnTo>
                  <a:pt x="59554" y="123601"/>
                </a:lnTo>
                <a:lnTo>
                  <a:pt x="152653" y="121158"/>
                </a:lnTo>
                <a:lnTo>
                  <a:pt x="152019" y="95758"/>
                </a:lnTo>
                <a:close/>
              </a:path>
              <a:path w="2971800" h="148589">
                <a:moveTo>
                  <a:pt x="329819" y="91186"/>
                </a:moveTo>
                <a:lnTo>
                  <a:pt x="228219" y="93853"/>
                </a:lnTo>
                <a:lnTo>
                  <a:pt x="228853" y="119253"/>
                </a:lnTo>
                <a:lnTo>
                  <a:pt x="330453" y="116586"/>
                </a:lnTo>
                <a:lnTo>
                  <a:pt x="329819" y="91186"/>
                </a:lnTo>
                <a:close/>
              </a:path>
              <a:path w="2971800" h="148589">
                <a:moveTo>
                  <a:pt x="507491" y="86614"/>
                </a:moveTo>
                <a:lnTo>
                  <a:pt x="405891" y="89281"/>
                </a:lnTo>
                <a:lnTo>
                  <a:pt x="406526" y="114681"/>
                </a:lnTo>
                <a:lnTo>
                  <a:pt x="508126" y="112014"/>
                </a:lnTo>
                <a:lnTo>
                  <a:pt x="507491" y="86614"/>
                </a:lnTo>
                <a:close/>
              </a:path>
              <a:path w="2971800" h="148589">
                <a:moveTo>
                  <a:pt x="685291" y="82169"/>
                </a:moveTo>
                <a:lnTo>
                  <a:pt x="583691" y="84709"/>
                </a:lnTo>
                <a:lnTo>
                  <a:pt x="584326" y="110109"/>
                </a:lnTo>
                <a:lnTo>
                  <a:pt x="685926" y="107569"/>
                </a:lnTo>
                <a:lnTo>
                  <a:pt x="685291" y="82169"/>
                </a:lnTo>
                <a:close/>
              </a:path>
              <a:path w="2971800" h="148589">
                <a:moveTo>
                  <a:pt x="862964" y="77597"/>
                </a:moveTo>
                <a:lnTo>
                  <a:pt x="761364" y="80137"/>
                </a:lnTo>
                <a:lnTo>
                  <a:pt x="762126" y="105537"/>
                </a:lnTo>
                <a:lnTo>
                  <a:pt x="863600" y="102997"/>
                </a:lnTo>
                <a:lnTo>
                  <a:pt x="862964" y="77597"/>
                </a:lnTo>
                <a:close/>
              </a:path>
              <a:path w="2971800" h="148589">
                <a:moveTo>
                  <a:pt x="1040764" y="73025"/>
                </a:moveTo>
                <a:lnTo>
                  <a:pt x="939164" y="75565"/>
                </a:lnTo>
                <a:lnTo>
                  <a:pt x="939800" y="100965"/>
                </a:lnTo>
                <a:lnTo>
                  <a:pt x="1041400" y="98425"/>
                </a:lnTo>
                <a:lnTo>
                  <a:pt x="1040764" y="73025"/>
                </a:lnTo>
                <a:close/>
              </a:path>
              <a:path w="2971800" h="148589">
                <a:moveTo>
                  <a:pt x="1218438" y="68453"/>
                </a:moveTo>
                <a:lnTo>
                  <a:pt x="1116838" y="70993"/>
                </a:lnTo>
                <a:lnTo>
                  <a:pt x="1117600" y="96393"/>
                </a:lnTo>
                <a:lnTo>
                  <a:pt x="1219073" y="93853"/>
                </a:lnTo>
                <a:lnTo>
                  <a:pt x="1218438" y="68453"/>
                </a:lnTo>
                <a:close/>
              </a:path>
              <a:path w="2971800" h="148589">
                <a:moveTo>
                  <a:pt x="1396238" y="63881"/>
                </a:moveTo>
                <a:lnTo>
                  <a:pt x="1294638" y="66548"/>
                </a:lnTo>
                <a:lnTo>
                  <a:pt x="1295273" y="91821"/>
                </a:lnTo>
                <a:lnTo>
                  <a:pt x="1396873" y="89281"/>
                </a:lnTo>
                <a:lnTo>
                  <a:pt x="1396238" y="63881"/>
                </a:lnTo>
                <a:close/>
              </a:path>
              <a:path w="2971800" h="148589">
                <a:moveTo>
                  <a:pt x="1573911" y="59309"/>
                </a:moveTo>
                <a:lnTo>
                  <a:pt x="1472438" y="61975"/>
                </a:lnTo>
                <a:lnTo>
                  <a:pt x="1473073" y="87375"/>
                </a:lnTo>
                <a:lnTo>
                  <a:pt x="1574546" y="84709"/>
                </a:lnTo>
                <a:lnTo>
                  <a:pt x="1573911" y="59309"/>
                </a:lnTo>
                <a:close/>
              </a:path>
              <a:path w="2971800" h="148589">
                <a:moveTo>
                  <a:pt x="1751711" y="54737"/>
                </a:moveTo>
                <a:lnTo>
                  <a:pt x="1650111" y="57404"/>
                </a:lnTo>
                <a:lnTo>
                  <a:pt x="1650746" y="82804"/>
                </a:lnTo>
                <a:lnTo>
                  <a:pt x="1752346" y="80137"/>
                </a:lnTo>
                <a:lnTo>
                  <a:pt x="1751711" y="54737"/>
                </a:lnTo>
                <a:close/>
              </a:path>
              <a:path w="2971800" h="148589">
                <a:moveTo>
                  <a:pt x="1929384" y="50165"/>
                </a:moveTo>
                <a:lnTo>
                  <a:pt x="1827911" y="52832"/>
                </a:lnTo>
                <a:lnTo>
                  <a:pt x="1828546" y="78232"/>
                </a:lnTo>
                <a:lnTo>
                  <a:pt x="1930019" y="75565"/>
                </a:lnTo>
                <a:lnTo>
                  <a:pt x="1929384" y="50165"/>
                </a:lnTo>
                <a:close/>
              </a:path>
              <a:path w="2971800" h="148589">
                <a:moveTo>
                  <a:pt x="2107184" y="45720"/>
                </a:moveTo>
                <a:lnTo>
                  <a:pt x="2005584" y="48260"/>
                </a:lnTo>
                <a:lnTo>
                  <a:pt x="2006219" y="73660"/>
                </a:lnTo>
                <a:lnTo>
                  <a:pt x="2107819" y="70993"/>
                </a:lnTo>
                <a:lnTo>
                  <a:pt x="2107184" y="45720"/>
                </a:lnTo>
                <a:close/>
              </a:path>
              <a:path w="2971800" h="148589">
                <a:moveTo>
                  <a:pt x="2284856" y="41148"/>
                </a:moveTo>
                <a:lnTo>
                  <a:pt x="2183384" y="43687"/>
                </a:lnTo>
                <a:lnTo>
                  <a:pt x="2184019" y="69087"/>
                </a:lnTo>
                <a:lnTo>
                  <a:pt x="2285619" y="66548"/>
                </a:lnTo>
                <a:lnTo>
                  <a:pt x="2284856" y="41148"/>
                </a:lnTo>
                <a:close/>
              </a:path>
              <a:path w="2971800" h="148589">
                <a:moveTo>
                  <a:pt x="2462656" y="36575"/>
                </a:moveTo>
                <a:lnTo>
                  <a:pt x="2361056" y="39116"/>
                </a:lnTo>
                <a:lnTo>
                  <a:pt x="2361692" y="64516"/>
                </a:lnTo>
                <a:lnTo>
                  <a:pt x="2463292" y="61975"/>
                </a:lnTo>
                <a:lnTo>
                  <a:pt x="2462656" y="36575"/>
                </a:lnTo>
                <a:close/>
              </a:path>
              <a:path w="2971800" h="148589">
                <a:moveTo>
                  <a:pt x="2640456" y="32004"/>
                </a:moveTo>
                <a:lnTo>
                  <a:pt x="2538856" y="34544"/>
                </a:lnTo>
                <a:lnTo>
                  <a:pt x="2539492" y="59944"/>
                </a:lnTo>
                <a:lnTo>
                  <a:pt x="2641092" y="57404"/>
                </a:lnTo>
                <a:lnTo>
                  <a:pt x="2640456" y="32004"/>
                </a:lnTo>
                <a:close/>
              </a:path>
              <a:path w="2971800" h="148589">
                <a:moveTo>
                  <a:pt x="2818129" y="27432"/>
                </a:moveTo>
                <a:lnTo>
                  <a:pt x="2716529" y="29972"/>
                </a:lnTo>
                <a:lnTo>
                  <a:pt x="2717165" y="55372"/>
                </a:lnTo>
                <a:lnTo>
                  <a:pt x="2818765" y="52832"/>
                </a:lnTo>
                <a:lnTo>
                  <a:pt x="2818129" y="27432"/>
                </a:lnTo>
                <a:close/>
              </a:path>
              <a:path w="2971800" h="148589">
                <a:moveTo>
                  <a:pt x="2947416" y="24765"/>
                </a:moveTo>
                <a:lnTo>
                  <a:pt x="2920746" y="24765"/>
                </a:lnTo>
                <a:lnTo>
                  <a:pt x="2921380" y="50165"/>
                </a:lnTo>
                <a:lnTo>
                  <a:pt x="2912850" y="50411"/>
                </a:lnTo>
                <a:lnTo>
                  <a:pt x="2896616" y="76200"/>
                </a:lnTo>
                <a:lnTo>
                  <a:pt x="2971800" y="36195"/>
                </a:lnTo>
                <a:lnTo>
                  <a:pt x="2947416" y="24765"/>
                </a:lnTo>
                <a:close/>
              </a:path>
              <a:path w="2971800" h="148589">
                <a:moveTo>
                  <a:pt x="2912218" y="25010"/>
                </a:moveTo>
                <a:lnTo>
                  <a:pt x="2894329" y="25527"/>
                </a:lnTo>
                <a:lnTo>
                  <a:pt x="2894965" y="50927"/>
                </a:lnTo>
                <a:lnTo>
                  <a:pt x="2912850" y="50411"/>
                </a:lnTo>
                <a:lnTo>
                  <a:pt x="2921000" y="37465"/>
                </a:lnTo>
                <a:lnTo>
                  <a:pt x="2912218" y="25010"/>
                </a:lnTo>
                <a:close/>
              </a:path>
              <a:path w="2971800" h="148589">
                <a:moveTo>
                  <a:pt x="2920746" y="24765"/>
                </a:moveTo>
                <a:lnTo>
                  <a:pt x="2912218" y="25010"/>
                </a:lnTo>
                <a:lnTo>
                  <a:pt x="2921000" y="37465"/>
                </a:lnTo>
                <a:lnTo>
                  <a:pt x="2912850" y="50411"/>
                </a:lnTo>
                <a:lnTo>
                  <a:pt x="2921380" y="50165"/>
                </a:lnTo>
                <a:lnTo>
                  <a:pt x="2920746" y="24765"/>
                </a:lnTo>
                <a:close/>
              </a:path>
              <a:path w="2971800" h="148589">
                <a:moveTo>
                  <a:pt x="2894583" y="0"/>
                </a:moveTo>
                <a:lnTo>
                  <a:pt x="2912218" y="25010"/>
                </a:lnTo>
                <a:lnTo>
                  <a:pt x="2920746" y="24765"/>
                </a:lnTo>
                <a:lnTo>
                  <a:pt x="2947416" y="24765"/>
                </a:lnTo>
                <a:lnTo>
                  <a:pt x="28945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53000" y="4152900"/>
            <a:ext cx="1676400" cy="76200"/>
          </a:xfrm>
          <a:custGeom>
            <a:avLst/>
            <a:gdLst/>
            <a:ahLst/>
            <a:cxnLst/>
            <a:rect l="l" t="t" r="r" b="b"/>
            <a:pathLst>
              <a:path w="16764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59266" y="50800"/>
                </a:lnTo>
                <a:lnTo>
                  <a:pt x="50800" y="50800"/>
                </a:lnTo>
                <a:lnTo>
                  <a:pt x="50800" y="25400"/>
                </a:lnTo>
                <a:lnTo>
                  <a:pt x="59266" y="25400"/>
                </a:lnTo>
                <a:lnTo>
                  <a:pt x="76200" y="0"/>
                </a:lnTo>
                <a:close/>
              </a:path>
              <a:path w="1676400" h="76200">
                <a:moveTo>
                  <a:pt x="50800" y="38100"/>
                </a:moveTo>
                <a:lnTo>
                  <a:pt x="50800" y="50800"/>
                </a:lnTo>
                <a:lnTo>
                  <a:pt x="59266" y="50800"/>
                </a:lnTo>
                <a:lnTo>
                  <a:pt x="50800" y="38100"/>
                </a:lnTo>
                <a:close/>
              </a:path>
              <a:path w="1676400" h="76200">
                <a:moveTo>
                  <a:pt x="152400" y="25400"/>
                </a:moveTo>
                <a:lnTo>
                  <a:pt x="59266" y="25400"/>
                </a:lnTo>
                <a:lnTo>
                  <a:pt x="50800" y="38100"/>
                </a:lnTo>
                <a:lnTo>
                  <a:pt x="59266" y="50800"/>
                </a:lnTo>
                <a:lnTo>
                  <a:pt x="152400" y="50800"/>
                </a:lnTo>
                <a:lnTo>
                  <a:pt x="152400" y="25400"/>
                </a:lnTo>
                <a:close/>
              </a:path>
              <a:path w="1676400" h="76200">
                <a:moveTo>
                  <a:pt x="59266" y="25400"/>
                </a:moveTo>
                <a:lnTo>
                  <a:pt x="50800" y="25400"/>
                </a:lnTo>
                <a:lnTo>
                  <a:pt x="50800" y="38100"/>
                </a:lnTo>
                <a:lnTo>
                  <a:pt x="59266" y="25400"/>
                </a:lnTo>
                <a:close/>
              </a:path>
              <a:path w="1676400" h="76200">
                <a:moveTo>
                  <a:pt x="330200" y="25400"/>
                </a:moveTo>
                <a:lnTo>
                  <a:pt x="228600" y="25400"/>
                </a:lnTo>
                <a:lnTo>
                  <a:pt x="228600" y="50800"/>
                </a:lnTo>
                <a:lnTo>
                  <a:pt x="330200" y="50800"/>
                </a:lnTo>
                <a:lnTo>
                  <a:pt x="330200" y="25400"/>
                </a:lnTo>
                <a:close/>
              </a:path>
              <a:path w="1676400" h="76200">
                <a:moveTo>
                  <a:pt x="508000" y="25400"/>
                </a:moveTo>
                <a:lnTo>
                  <a:pt x="406400" y="25400"/>
                </a:lnTo>
                <a:lnTo>
                  <a:pt x="406400" y="50800"/>
                </a:lnTo>
                <a:lnTo>
                  <a:pt x="508000" y="50800"/>
                </a:lnTo>
                <a:lnTo>
                  <a:pt x="508000" y="25400"/>
                </a:lnTo>
                <a:close/>
              </a:path>
              <a:path w="1676400" h="76200">
                <a:moveTo>
                  <a:pt x="685800" y="25400"/>
                </a:moveTo>
                <a:lnTo>
                  <a:pt x="584200" y="25400"/>
                </a:lnTo>
                <a:lnTo>
                  <a:pt x="584200" y="50800"/>
                </a:lnTo>
                <a:lnTo>
                  <a:pt x="685800" y="50800"/>
                </a:lnTo>
                <a:lnTo>
                  <a:pt x="685800" y="25400"/>
                </a:lnTo>
                <a:close/>
              </a:path>
              <a:path w="1676400" h="76200">
                <a:moveTo>
                  <a:pt x="863600" y="25400"/>
                </a:moveTo>
                <a:lnTo>
                  <a:pt x="762000" y="25400"/>
                </a:lnTo>
                <a:lnTo>
                  <a:pt x="762000" y="50800"/>
                </a:lnTo>
                <a:lnTo>
                  <a:pt x="863600" y="50800"/>
                </a:lnTo>
                <a:lnTo>
                  <a:pt x="863600" y="25400"/>
                </a:lnTo>
                <a:close/>
              </a:path>
              <a:path w="1676400" h="76200">
                <a:moveTo>
                  <a:pt x="1041400" y="25400"/>
                </a:moveTo>
                <a:lnTo>
                  <a:pt x="939800" y="25400"/>
                </a:lnTo>
                <a:lnTo>
                  <a:pt x="939800" y="50800"/>
                </a:lnTo>
                <a:lnTo>
                  <a:pt x="1041400" y="50800"/>
                </a:lnTo>
                <a:lnTo>
                  <a:pt x="1041400" y="25400"/>
                </a:lnTo>
                <a:close/>
              </a:path>
              <a:path w="1676400" h="76200">
                <a:moveTo>
                  <a:pt x="1219200" y="25400"/>
                </a:moveTo>
                <a:lnTo>
                  <a:pt x="1117600" y="25400"/>
                </a:lnTo>
                <a:lnTo>
                  <a:pt x="1117600" y="50800"/>
                </a:lnTo>
                <a:lnTo>
                  <a:pt x="1219200" y="50800"/>
                </a:lnTo>
                <a:lnTo>
                  <a:pt x="1219200" y="25400"/>
                </a:lnTo>
                <a:close/>
              </a:path>
              <a:path w="1676400" h="76200">
                <a:moveTo>
                  <a:pt x="1397000" y="25400"/>
                </a:moveTo>
                <a:lnTo>
                  <a:pt x="1295400" y="25400"/>
                </a:lnTo>
                <a:lnTo>
                  <a:pt x="1295400" y="50800"/>
                </a:lnTo>
                <a:lnTo>
                  <a:pt x="1397000" y="50800"/>
                </a:lnTo>
                <a:lnTo>
                  <a:pt x="1397000" y="25400"/>
                </a:lnTo>
                <a:close/>
              </a:path>
              <a:path w="1676400" h="76200">
                <a:moveTo>
                  <a:pt x="1574800" y="25400"/>
                </a:moveTo>
                <a:lnTo>
                  <a:pt x="1473200" y="25400"/>
                </a:lnTo>
                <a:lnTo>
                  <a:pt x="1473200" y="50800"/>
                </a:lnTo>
                <a:lnTo>
                  <a:pt x="1574800" y="50800"/>
                </a:lnTo>
                <a:lnTo>
                  <a:pt x="1574800" y="25400"/>
                </a:lnTo>
                <a:close/>
              </a:path>
              <a:path w="1676400" h="76200">
                <a:moveTo>
                  <a:pt x="1600200" y="0"/>
                </a:moveTo>
                <a:lnTo>
                  <a:pt x="1625600" y="38100"/>
                </a:lnTo>
                <a:lnTo>
                  <a:pt x="1600200" y="76200"/>
                </a:lnTo>
                <a:lnTo>
                  <a:pt x="1676400" y="38100"/>
                </a:lnTo>
                <a:lnTo>
                  <a:pt x="1600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72400" y="2324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30200" y="3810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30200" y="44450"/>
                </a:lnTo>
                <a:lnTo>
                  <a:pt x="330200" y="38100"/>
                </a:lnTo>
                <a:close/>
              </a:path>
              <a:path w="381000" h="76200">
                <a:moveTo>
                  <a:pt x="32596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25966" y="44450"/>
                </a:lnTo>
                <a:lnTo>
                  <a:pt x="330200" y="38100"/>
                </a:lnTo>
                <a:lnTo>
                  <a:pt x="325966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30200" y="31750"/>
                </a:lnTo>
                <a:lnTo>
                  <a:pt x="3302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  <a:path w="381000" h="76200">
                <a:moveTo>
                  <a:pt x="304800" y="0"/>
                </a:moveTo>
                <a:lnTo>
                  <a:pt x="330200" y="38100"/>
                </a:lnTo>
                <a:lnTo>
                  <a:pt x="3302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86600" y="41529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30200" y="3810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30200" y="44450"/>
                </a:lnTo>
                <a:lnTo>
                  <a:pt x="330200" y="38100"/>
                </a:lnTo>
                <a:close/>
              </a:path>
              <a:path w="381000" h="76200">
                <a:moveTo>
                  <a:pt x="32596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25966" y="44450"/>
                </a:lnTo>
                <a:lnTo>
                  <a:pt x="330200" y="38100"/>
                </a:lnTo>
                <a:lnTo>
                  <a:pt x="325966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30200" y="31750"/>
                </a:lnTo>
                <a:lnTo>
                  <a:pt x="3302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  <a:path w="381000" h="76200">
                <a:moveTo>
                  <a:pt x="304800" y="0"/>
                </a:moveTo>
                <a:lnTo>
                  <a:pt x="330200" y="38100"/>
                </a:lnTo>
                <a:lnTo>
                  <a:pt x="3302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579741" y="3849115"/>
            <a:ext cx="4057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latin typeface="Symbol"/>
                <a:cs typeface="Symbol"/>
              </a:rPr>
              <a:t></a:t>
            </a:r>
            <a:r>
              <a:rPr sz="3150" spc="7" baseline="-21164" dirty="0">
                <a:latin typeface="Arial MT"/>
                <a:cs typeface="Arial MT"/>
              </a:rPr>
              <a:t>1</a:t>
            </a:r>
            <a:endParaRPr sz="3150" baseline="-21164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84718" y="2161108"/>
            <a:ext cx="4057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latin typeface="Symbol"/>
                <a:cs typeface="Symbol"/>
              </a:rPr>
              <a:t></a:t>
            </a:r>
            <a:r>
              <a:rPr sz="3150" spc="7" baseline="-21164" dirty="0">
                <a:latin typeface="Arial MT"/>
                <a:cs typeface="Arial MT"/>
              </a:rPr>
              <a:t>5</a:t>
            </a:r>
            <a:endParaRPr sz="3150" baseline="-21164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02079" y="3726942"/>
            <a:ext cx="24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Cl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02079" y="1973960"/>
            <a:ext cx="24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Cl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48658" y="4260342"/>
            <a:ext cx="24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H’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14490" y="4184142"/>
            <a:ext cx="287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H</a:t>
            </a:r>
            <a:r>
              <a:rPr sz="1800" spc="-45" dirty="0">
                <a:latin typeface="Arial MT"/>
                <a:cs typeface="Arial MT"/>
              </a:rPr>
              <a:t>’</a:t>
            </a:r>
            <a:r>
              <a:rPr sz="1800" dirty="0">
                <a:latin typeface="Arial MT"/>
                <a:cs typeface="Arial MT"/>
              </a:rPr>
              <a:t>’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10458" y="1897760"/>
            <a:ext cx="24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H’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81670" y="1821560"/>
            <a:ext cx="287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H</a:t>
            </a:r>
            <a:r>
              <a:rPr sz="1800" spc="-45" dirty="0">
                <a:latin typeface="Arial MT"/>
                <a:cs typeface="Arial MT"/>
              </a:rPr>
              <a:t>’</a:t>
            </a:r>
            <a:r>
              <a:rPr sz="1800" dirty="0">
                <a:latin typeface="Arial MT"/>
                <a:cs typeface="Arial MT"/>
              </a:rPr>
              <a:t>’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" y="4714875"/>
            <a:ext cx="3286125" cy="214312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</a:t>
            </a:r>
            <a:r>
              <a:rPr spc="-20" dirty="0"/>
              <a:t> </a:t>
            </a:r>
            <a:r>
              <a:rPr spc="-5" dirty="0"/>
              <a:t>simple Harmonic</a:t>
            </a:r>
            <a:r>
              <a:rPr spc="30" dirty="0"/>
              <a:t> </a:t>
            </a:r>
            <a:r>
              <a:rPr spc="-5" dirty="0"/>
              <a:t>Oscillator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549" y="262740"/>
            <a:ext cx="8928100" cy="6642734"/>
          </a:xfrm>
          <a:prstGeom prst="rect">
            <a:avLst/>
          </a:prstGeom>
        </p:spPr>
        <p:txBody>
          <a:bodyPr vert="horz" wrap="square" lIns="0" tIns="2279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795"/>
              </a:spcBef>
            </a:pP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spectroscopic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units</a:t>
            </a:r>
            <a:endParaRPr sz="2800">
              <a:latin typeface="Times New Roman"/>
              <a:cs typeface="Times New Roman"/>
            </a:endParaRPr>
          </a:p>
          <a:p>
            <a:pPr marL="144145" marR="1680210" indent="5715">
              <a:lnSpc>
                <a:spcPct val="149600"/>
              </a:lnSpc>
              <a:spcBef>
                <a:spcPts val="25"/>
              </a:spcBef>
              <a:tabLst>
                <a:tab pos="602615" algn="l"/>
              </a:tabLst>
            </a:pPr>
            <a:r>
              <a:rPr sz="2800" dirty="0">
                <a:latin typeface="Symbol"/>
                <a:cs typeface="Symbol"/>
              </a:rPr>
              <a:t></a:t>
            </a:r>
            <a:r>
              <a:rPr sz="2775" baseline="-21021" dirty="0">
                <a:latin typeface="Times New Roman"/>
                <a:cs typeface="Times New Roman"/>
              </a:rPr>
              <a:t>v	</a:t>
            </a:r>
            <a:r>
              <a:rPr sz="2800" spc="-5" dirty="0">
                <a:latin typeface="Times New Roman"/>
                <a:cs typeface="Times New Roman"/>
              </a:rPr>
              <a:t>=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 v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+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½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)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Symbol"/>
                <a:cs typeface="Symbol"/>
              </a:rPr>
              <a:t></a:t>
            </a:r>
            <a:r>
              <a:rPr sz="2775" spc="7" baseline="-21021" dirty="0">
                <a:latin typeface="Times New Roman"/>
                <a:cs typeface="Times New Roman"/>
              </a:rPr>
              <a:t>osc</a:t>
            </a:r>
            <a:r>
              <a:rPr sz="2775" spc="682" baseline="-2102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cm</a:t>
            </a:r>
            <a:r>
              <a:rPr sz="2775" spc="-7" baseline="25525" dirty="0">
                <a:latin typeface="Times New Roman"/>
                <a:cs typeface="Times New Roman"/>
              </a:rPr>
              <a:t>-1</a:t>
            </a:r>
            <a:r>
              <a:rPr sz="2775" spc="375" baseline="255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………………………(3)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lowest </a:t>
            </a:r>
            <a:r>
              <a:rPr sz="2800" spc="-15" dirty="0">
                <a:latin typeface="Times New Roman"/>
                <a:cs typeface="Times New Roman"/>
              </a:rPr>
              <a:t>energy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obtained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by </a:t>
            </a:r>
            <a:r>
              <a:rPr sz="2800" dirty="0">
                <a:latin typeface="Times New Roman"/>
                <a:cs typeface="Times New Roman"/>
              </a:rPr>
              <a:t>putting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 = 0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endParaRPr sz="2800">
              <a:latin typeface="Times New Roman"/>
              <a:cs typeface="Times New Roman"/>
            </a:endParaRPr>
          </a:p>
          <a:p>
            <a:pPr marL="149860">
              <a:lnSpc>
                <a:spcPct val="100000"/>
              </a:lnSpc>
              <a:spcBef>
                <a:spcPts val="1695"/>
              </a:spcBef>
              <a:tabLst>
                <a:tab pos="890905" algn="l"/>
                <a:tab pos="1334135" algn="l"/>
              </a:tabLst>
            </a:pPr>
            <a:r>
              <a:rPr sz="2800" dirty="0">
                <a:latin typeface="Symbol"/>
                <a:cs typeface="Symbol"/>
              </a:rPr>
              <a:t></a:t>
            </a:r>
            <a:r>
              <a:rPr sz="2775" baseline="-21021" dirty="0">
                <a:latin typeface="Times New Roman"/>
                <a:cs typeface="Times New Roman"/>
              </a:rPr>
              <a:t>0</a:t>
            </a:r>
            <a:r>
              <a:rPr sz="2775" spc="705" baseline="-2102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=	½	</a:t>
            </a:r>
            <a:r>
              <a:rPr sz="2800" spc="5" dirty="0">
                <a:latin typeface="Symbol"/>
                <a:cs typeface="Symbol"/>
              </a:rPr>
              <a:t></a:t>
            </a:r>
            <a:r>
              <a:rPr sz="2775" spc="7" baseline="-21021" dirty="0">
                <a:latin typeface="Times New Roman"/>
                <a:cs typeface="Times New Roman"/>
              </a:rPr>
              <a:t>osc</a:t>
            </a:r>
            <a:r>
              <a:rPr sz="2775" spc="615" baseline="-2102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cm</a:t>
            </a:r>
            <a:r>
              <a:rPr sz="2775" spc="-7" baseline="25525" dirty="0">
                <a:latin typeface="Times New Roman"/>
                <a:cs typeface="Times New Roman"/>
              </a:rPr>
              <a:t>-1</a:t>
            </a:r>
            <a:endParaRPr sz="2775" baseline="25525">
              <a:latin typeface="Times New Roman"/>
              <a:cs typeface="Times New Roman"/>
            </a:endParaRPr>
          </a:p>
          <a:p>
            <a:pPr marL="63500" marR="55880" indent="86360">
              <a:lnSpc>
                <a:spcPct val="100000"/>
              </a:lnSpc>
              <a:spcBef>
                <a:spcPts val="1664"/>
              </a:spcBef>
            </a:pPr>
            <a:r>
              <a:rPr sz="2800" spc="-5" dirty="0">
                <a:latin typeface="Times New Roman"/>
                <a:cs typeface="Times New Roman"/>
              </a:rPr>
              <a:t>Implication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from</a:t>
            </a:r>
            <a:r>
              <a:rPr sz="2800" spc="-5" dirty="0">
                <a:latin typeface="Times New Roman"/>
                <a:cs typeface="Times New Roman"/>
              </a:rPr>
              <a:t> this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result is</a:t>
            </a:r>
            <a:r>
              <a:rPr sz="2800" dirty="0">
                <a:latin typeface="Times New Roman"/>
                <a:cs typeface="Times New Roman"/>
              </a:rPr>
              <a:t> that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diatomic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molecule(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indeed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any molecule)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never </a:t>
            </a:r>
            <a:r>
              <a:rPr sz="2800" spc="-5" dirty="0">
                <a:latin typeface="Times New Roman"/>
                <a:cs typeface="Times New Roman"/>
              </a:rPr>
              <a:t>have zero </a:t>
            </a:r>
            <a:r>
              <a:rPr sz="2800" dirty="0">
                <a:latin typeface="Times New Roman"/>
                <a:cs typeface="Times New Roman"/>
              </a:rPr>
              <a:t>vibrational </a:t>
            </a:r>
            <a:r>
              <a:rPr sz="2800" spc="-10" dirty="0">
                <a:latin typeface="Times New Roman"/>
                <a:cs typeface="Times New Roman"/>
              </a:rPr>
              <a:t>energy;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atoms </a:t>
            </a:r>
            <a:r>
              <a:rPr sz="2800" spc="-10" dirty="0">
                <a:latin typeface="Times New Roman"/>
                <a:cs typeface="Times New Roman"/>
              </a:rPr>
              <a:t>can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never be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completely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at rest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relative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each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other.</a:t>
            </a:r>
            <a:endParaRPr sz="28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5"/>
              </a:spcBef>
              <a:tabLst>
                <a:tab pos="239966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quantity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½	</a:t>
            </a:r>
            <a:r>
              <a:rPr sz="2800" spc="5" dirty="0">
                <a:latin typeface="Symbol"/>
                <a:cs typeface="Symbol"/>
              </a:rPr>
              <a:t></a:t>
            </a:r>
            <a:r>
              <a:rPr sz="2775" spc="7" baseline="-21021" dirty="0">
                <a:latin typeface="Times New Roman"/>
                <a:cs typeface="Times New Roman"/>
              </a:rPr>
              <a:t>osc</a:t>
            </a:r>
            <a:r>
              <a:rPr sz="2775" spc="690" baseline="-2102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cm</a:t>
            </a:r>
            <a:r>
              <a:rPr sz="2775" spc="-7" baseline="25525" dirty="0">
                <a:latin typeface="Times New Roman"/>
                <a:cs typeface="Times New Roman"/>
              </a:rPr>
              <a:t>-1</a:t>
            </a:r>
            <a:r>
              <a:rPr sz="2775" spc="382" baseline="255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 known as 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zero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point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energy.</a:t>
            </a:r>
            <a:endParaRPr sz="28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670"/>
              </a:spcBef>
              <a:tabLst>
                <a:tab pos="2399665" algn="l"/>
              </a:tabLst>
            </a:pPr>
            <a:r>
              <a:rPr sz="2800" spc="-5" dirty="0">
                <a:solidFill>
                  <a:srgbClr val="FF33CC"/>
                </a:solidFill>
                <a:latin typeface="Times New Roman"/>
                <a:cs typeface="Times New Roman"/>
              </a:rPr>
              <a:t>Selection</a:t>
            </a:r>
            <a:r>
              <a:rPr sz="2800" spc="-10" dirty="0">
                <a:solidFill>
                  <a:srgbClr val="FF33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33CC"/>
                </a:solidFill>
                <a:latin typeface="Times New Roman"/>
                <a:cs typeface="Times New Roman"/>
              </a:rPr>
              <a:t>Rule:</a:t>
            </a:r>
            <a:r>
              <a:rPr sz="2800" dirty="0">
                <a:solidFill>
                  <a:srgbClr val="FF33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Δ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 =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± 1</a:t>
            </a:r>
            <a:endParaRPr sz="2800">
              <a:latin typeface="Times New Roman"/>
              <a:cs typeface="Times New Roman"/>
            </a:endParaRPr>
          </a:p>
          <a:p>
            <a:pPr marL="63500" marR="1278890" indent="80645">
              <a:lnSpc>
                <a:spcPct val="100000"/>
              </a:lnSpc>
              <a:spcBef>
                <a:spcPts val="1680"/>
              </a:spcBef>
            </a:pPr>
            <a:r>
              <a:rPr sz="2800" spc="-20" dirty="0">
                <a:latin typeface="Times New Roman"/>
                <a:cs typeface="Times New Roman"/>
              </a:rPr>
              <a:t>Vibrational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energy</a:t>
            </a:r>
            <a:r>
              <a:rPr sz="2800" spc="-5" dirty="0">
                <a:latin typeface="Times New Roman"/>
                <a:cs typeface="Times New Roman"/>
              </a:rPr>
              <a:t> changes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will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only give rise to an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observable spectrum if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vibration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interact with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radiation.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</a:t>
            </a:r>
            <a:r>
              <a:rPr spc="-20" dirty="0"/>
              <a:t> </a:t>
            </a:r>
            <a:r>
              <a:rPr spc="-5" dirty="0"/>
              <a:t>simple Harmonic</a:t>
            </a:r>
            <a:r>
              <a:rPr spc="30" dirty="0"/>
              <a:t> </a:t>
            </a:r>
            <a:r>
              <a:rPr spc="-5" dirty="0"/>
              <a:t>Oscillator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49" y="478358"/>
            <a:ext cx="70999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Applying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selection </a:t>
            </a:r>
            <a:r>
              <a:rPr sz="2800" dirty="0">
                <a:latin typeface="Times New Roman"/>
                <a:cs typeface="Times New Roman"/>
              </a:rPr>
              <a:t>rule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we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have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immediately: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49" y="1207135"/>
            <a:ext cx="1044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200" spc="-7" baseline="13888" dirty="0">
                <a:latin typeface="Symbol"/>
                <a:cs typeface="Symbol"/>
              </a:rPr>
              <a:t></a:t>
            </a:r>
            <a:r>
              <a:rPr sz="4200" spc="-112" baseline="13888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Times New Roman"/>
                <a:cs typeface="Times New Roman"/>
              </a:rPr>
              <a:t>v+1</a:t>
            </a:r>
            <a:r>
              <a:rPr sz="1850" spc="10" dirty="0">
                <a:latin typeface="Symbol"/>
                <a:cs typeface="Symbol"/>
              </a:rPr>
              <a:t></a:t>
            </a:r>
            <a:r>
              <a:rPr sz="1850" spc="10" dirty="0">
                <a:latin typeface="Times New Roman"/>
                <a:cs typeface="Times New Roman"/>
              </a:rPr>
              <a:t>v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4554" y="1120267"/>
            <a:ext cx="6729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4984115" algn="l"/>
                <a:tab pos="5360670" algn="l"/>
              </a:tabLst>
            </a:pPr>
            <a:r>
              <a:rPr sz="2800" spc="-5" dirty="0">
                <a:latin typeface="Times New Roman"/>
                <a:cs typeface="Times New Roman"/>
              </a:rPr>
              <a:t>= (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v+1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+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½ )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Symbol"/>
                <a:cs typeface="Symbol"/>
              </a:rPr>
              <a:t></a:t>
            </a:r>
            <a:r>
              <a:rPr sz="2775" spc="7" baseline="-21021" dirty="0">
                <a:latin typeface="Times New Roman"/>
                <a:cs typeface="Times New Roman"/>
              </a:rPr>
              <a:t>osc</a:t>
            </a:r>
            <a:r>
              <a:rPr sz="2775" spc="690" baseline="-2102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-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 +</a:t>
            </a:r>
            <a:r>
              <a:rPr sz="2800" spc="-22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½ )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Symbol"/>
                <a:cs typeface="Symbol"/>
              </a:rPr>
              <a:t></a:t>
            </a:r>
            <a:r>
              <a:rPr sz="2775" spc="7" baseline="-21021" dirty="0">
                <a:latin typeface="Times New Roman"/>
                <a:cs typeface="Times New Roman"/>
              </a:rPr>
              <a:t>osc	</a:t>
            </a:r>
            <a:r>
              <a:rPr sz="2800" spc="-5" dirty="0">
                <a:latin typeface="Times New Roman"/>
                <a:cs typeface="Times New Roman"/>
              </a:rPr>
              <a:t>=	</a:t>
            </a:r>
            <a:r>
              <a:rPr sz="2800" spc="5" dirty="0">
                <a:latin typeface="Symbol"/>
                <a:cs typeface="Symbol"/>
              </a:rPr>
              <a:t></a:t>
            </a:r>
            <a:r>
              <a:rPr sz="2775" spc="7" baseline="-21021" dirty="0">
                <a:latin typeface="Times New Roman"/>
                <a:cs typeface="Times New Roman"/>
              </a:rPr>
              <a:t>osc</a:t>
            </a:r>
            <a:r>
              <a:rPr sz="2775" spc="600" baseline="-2102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cm</a:t>
            </a:r>
            <a:r>
              <a:rPr sz="2775" spc="-7" baseline="25525" dirty="0">
                <a:latin typeface="Times New Roman"/>
                <a:cs typeface="Times New Roman"/>
              </a:rPr>
              <a:t>-1</a:t>
            </a:r>
            <a:endParaRPr sz="2775" baseline="25525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349" y="1758823"/>
            <a:ext cx="2391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emission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4577" y="2400376"/>
            <a:ext cx="7642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= </a:t>
            </a:r>
            <a:r>
              <a:rPr sz="2800" spc="-5" dirty="0">
                <a:latin typeface="Symbol"/>
                <a:cs typeface="Symbol"/>
              </a:rPr>
              <a:t>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775" spc="15" baseline="-21021" dirty="0">
                <a:latin typeface="Times New Roman"/>
                <a:cs typeface="Times New Roman"/>
              </a:rPr>
              <a:t>osc</a:t>
            </a:r>
            <a:r>
              <a:rPr sz="2775" spc="682" baseline="-2102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cm</a:t>
            </a:r>
            <a:r>
              <a:rPr sz="2775" spc="-7" baseline="25525" dirty="0">
                <a:latin typeface="Times New Roman"/>
                <a:cs typeface="Times New Roman"/>
              </a:rPr>
              <a:t>-1</a:t>
            </a:r>
            <a:r>
              <a:rPr sz="2775" spc="359" baseline="255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absorption,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whatever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initial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value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49" y="2487244"/>
            <a:ext cx="1162050" cy="790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3010"/>
              </a:lnSpc>
              <a:spcBef>
                <a:spcPts val="95"/>
              </a:spcBef>
            </a:pPr>
            <a:r>
              <a:rPr sz="4200" spc="-7" baseline="13888" dirty="0">
                <a:latin typeface="Symbol"/>
                <a:cs typeface="Symbol"/>
              </a:rPr>
              <a:t></a:t>
            </a:r>
            <a:r>
              <a:rPr sz="4200" spc="-89" baseline="13888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Times New Roman"/>
                <a:cs typeface="Times New Roman"/>
              </a:rPr>
              <a:t>v</a:t>
            </a:r>
            <a:r>
              <a:rPr sz="1850" spc="-20" dirty="0">
                <a:latin typeface="Times New Roman"/>
                <a:cs typeface="Times New Roman"/>
              </a:rPr>
              <a:t> </a:t>
            </a:r>
            <a:r>
              <a:rPr sz="1850" spc="20" dirty="0">
                <a:latin typeface="Symbol"/>
                <a:cs typeface="Symbol"/>
              </a:rPr>
              <a:t></a:t>
            </a:r>
            <a:r>
              <a:rPr sz="1850" spc="-30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Times New Roman"/>
                <a:cs typeface="Times New Roman"/>
              </a:rPr>
              <a:t>v+1</a:t>
            </a:r>
            <a:endParaRPr sz="1850">
              <a:latin typeface="Times New Roman"/>
              <a:cs typeface="Times New Roman"/>
            </a:endParaRPr>
          </a:p>
          <a:p>
            <a:pPr marL="38100">
              <a:lnSpc>
                <a:spcPts val="3010"/>
              </a:lnSpc>
            </a:pP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v.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349" y="3465957"/>
            <a:ext cx="835977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har char="•"/>
              <a:tabLst>
                <a:tab pos="223520" algn="l"/>
              </a:tabLst>
            </a:pPr>
            <a:r>
              <a:rPr sz="2800" spc="-5" dirty="0">
                <a:latin typeface="Times New Roman"/>
                <a:cs typeface="Times New Roman"/>
              </a:rPr>
              <a:t>Such a simple result is </a:t>
            </a:r>
            <a:r>
              <a:rPr sz="2800" dirty="0">
                <a:latin typeface="Times New Roman"/>
                <a:cs typeface="Times New Roman"/>
              </a:rPr>
              <a:t>obvious </a:t>
            </a:r>
            <a:r>
              <a:rPr sz="2800" spc="-5" dirty="0">
                <a:latin typeface="Times New Roman"/>
                <a:cs typeface="Times New Roman"/>
              </a:rPr>
              <a:t>as </a:t>
            </a:r>
            <a:r>
              <a:rPr sz="2800" dirty="0">
                <a:latin typeface="Times New Roman"/>
                <a:cs typeface="Times New Roman"/>
              </a:rPr>
              <a:t>vibrational </a:t>
            </a:r>
            <a:r>
              <a:rPr sz="2800" spc="-5" dirty="0">
                <a:latin typeface="Times New Roman"/>
                <a:cs typeface="Times New Roman"/>
              </a:rPr>
              <a:t>levels are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equally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spaced,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Transitions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between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any two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neighbouring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states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will </a:t>
            </a:r>
            <a:r>
              <a:rPr sz="2800" dirty="0">
                <a:latin typeface="Times New Roman"/>
                <a:cs typeface="Times New Roman"/>
              </a:rPr>
              <a:t>give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rise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same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energy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change.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41957" y="4961382"/>
            <a:ext cx="6354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2362835" algn="l"/>
              </a:tabLst>
            </a:pPr>
            <a:r>
              <a:rPr sz="2800" spc="-5" dirty="0">
                <a:latin typeface="Times New Roman"/>
                <a:cs typeface="Times New Roman"/>
              </a:rPr>
              <a:t>=</a:t>
            </a:r>
            <a:r>
              <a:rPr sz="2800" spc="-5" dirty="0">
                <a:latin typeface="Symbol"/>
                <a:cs typeface="Symbol"/>
              </a:rPr>
              <a:t>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=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Symbol"/>
                <a:cs typeface="Symbol"/>
              </a:rPr>
              <a:t>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775" spc="7" baseline="-21021" dirty="0">
                <a:latin typeface="Times New Roman"/>
                <a:cs typeface="Times New Roman"/>
              </a:rPr>
              <a:t>osc</a:t>
            </a:r>
            <a:r>
              <a:rPr sz="2775" spc="697" baseline="-2102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cm</a:t>
            </a:r>
            <a:r>
              <a:rPr sz="2775" spc="-7" baseline="25525" dirty="0">
                <a:latin typeface="Times New Roman"/>
                <a:cs typeface="Times New Roman"/>
              </a:rPr>
              <a:t>-1	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vibrating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molecule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will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49" y="5386832"/>
            <a:ext cx="794130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absorb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energy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only from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radiation with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which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 coherently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interact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must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radiation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own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oscillation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frequency.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142" y="5004698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>
                <a:moveTo>
                  <a:pt x="0" y="0"/>
                </a:moveTo>
                <a:lnTo>
                  <a:pt x="187458" y="0"/>
                </a:lnTo>
              </a:path>
            </a:pathLst>
          </a:custGeom>
          <a:ln w="14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949" y="4933670"/>
            <a:ext cx="156527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" indent="-135255">
              <a:lnSpc>
                <a:spcPct val="100000"/>
              </a:lnSpc>
              <a:spcBef>
                <a:spcPts val="100"/>
              </a:spcBef>
              <a:buSzPct val="93103"/>
              <a:buFont typeface="Times New Roman"/>
              <a:buChar char="•"/>
              <a:tabLst>
                <a:tab pos="173355" algn="l"/>
              </a:tabLst>
            </a:pPr>
            <a:r>
              <a:rPr sz="4350" spc="-97" baseline="13409" dirty="0">
                <a:latin typeface="Symbol"/>
                <a:cs typeface="Symbol"/>
              </a:rPr>
              <a:t></a:t>
            </a:r>
            <a:r>
              <a:rPr sz="4350" spc="-525" baseline="13409" dirty="0">
                <a:latin typeface="Times New Roman"/>
                <a:cs typeface="Times New Roman"/>
              </a:rPr>
              <a:t> </a:t>
            </a:r>
            <a:r>
              <a:rPr sz="1600" i="1" spc="15" dirty="0">
                <a:latin typeface="Times New Roman"/>
                <a:cs typeface="Times New Roman"/>
              </a:rPr>
              <a:t>s</a:t>
            </a:r>
            <a:r>
              <a:rPr sz="1600" i="1" spc="-20" dirty="0">
                <a:latin typeface="Times New Roman"/>
                <a:cs typeface="Times New Roman"/>
              </a:rPr>
              <a:t>p</a:t>
            </a:r>
            <a:r>
              <a:rPr sz="1600" i="1" spc="5" dirty="0">
                <a:latin typeface="Times New Roman"/>
                <a:cs typeface="Times New Roman"/>
              </a:rPr>
              <a:t>e</a:t>
            </a:r>
            <a:r>
              <a:rPr sz="1600" i="1" spc="-75" dirty="0">
                <a:latin typeface="Times New Roman"/>
                <a:cs typeface="Times New Roman"/>
              </a:rPr>
              <a:t>c</a:t>
            </a:r>
            <a:r>
              <a:rPr sz="1600" i="1" spc="-20" dirty="0">
                <a:latin typeface="Times New Roman"/>
                <a:cs typeface="Times New Roman"/>
              </a:rPr>
              <a:t>t</a:t>
            </a:r>
            <a:r>
              <a:rPr sz="1600" i="1" spc="15" dirty="0">
                <a:latin typeface="Times New Roman"/>
                <a:cs typeface="Times New Roman"/>
              </a:rPr>
              <a:t>r</a:t>
            </a:r>
            <a:r>
              <a:rPr sz="1600" i="1" spc="-20" dirty="0">
                <a:latin typeface="Times New Roman"/>
                <a:cs typeface="Times New Roman"/>
              </a:rPr>
              <a:t>o</a:t>
            </a:r>
            <a:r>
              <a:rPr sz="1600" i="1" spc="15" dirty="0">
                <a:latin typeface="Times New Roman"/>
                <a:cs typeface="Times New Roman"/>
              </a:rPr>
              <a:t>s</a:t>
            </a:r>
            <a:r>
              <a:rPr sz="1600" i="1" spc="-75" dirty="0">
                <a:latin typeface="Times New Roman"/>
                <a:cs typeface="Times New Roman"/>
              </a:rPr>
              <a:t>c</a:t>
            </a:r>
            <a:r>
              <a:rPr sz="1600" i="1" spc="185" dirty="0">
                <a:latin typeface="Times New Roman"/>
                <a:cs typeface="Times New Roman"/>
              </a:rPr>
              <a:t>o</a:t>
            </a:r>
            <a:r>
              <a:rPr sz="1600" i="1" spc="-20" dirty="0">
                <a:latin typeface="Times New Roman"/>
                <a:cs typeface="Times New Roman"/>
              </a:rPr>
              <a:t>p</a:t>
            </a:r>
            <a:r>
              <a:rPr sz="1600" i="1" spc="-15" dirty="0">
                <a:latin typeface="Times New Roman"/>
                <a:cs typeface="Times New Roman"/>
              </a:rPr>
              <a:t>i</a:t>
            </a:r>
            <a:r>
              <a:rPr sz="1600" i="1" spc="5" dirty="0"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22352"/>
            <a:ext cx="89877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731520" algn="l"/>
                <a:tab pos="1126490" algn="l"/>
                <a:tab pos="2230120" algn="l"/>
                <a:tab pos="2675255" algn="l"/>
                <a:tab pos="3239135" algn="l"/>
                <a:tab pos="4088129" algn="l"/>
                <a:tab pos="4531360" algn="l"/>
                <a:tab pos="5095875" algn="l"/>
                <a:tab pos="6586220" algn="l"/>
                <a:tab pos="7029450" algn="l"/>
              </a:tabLst>
            </a:pPr>
            <a:r>
              <a:rPr sz="2400" dirty="0">
                <a:latin typeface="Times New Roman"/>
                <a:cs typeface="Times New Roman"/>
              </a:rPr>
              <a:t>It	i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defin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	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	the	</a:t>
            </a:r>
            <a:r>
              <a:rPr sz="2400" spc="-1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dy	of	the	intera</a:t>
            </a:r>
            <a:r>
              <a:rPr sz="2400" spc="-1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tion	of	e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ectr</a:t>
            </a:r>
            <a:r>
              <a:rPr sz="2400" spc="-10" dirty="0">
                <a:latin typeface="Times New Roman"/>
                <a:cs typeface="Times New Roman"/>
              </a:rPr>
              <a:t>o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agne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ic  radiation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matter.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827278"/>
            <a:ext cx="1346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1094740" algn="l"/>
              </a:tabLst>
            </a:pPr>
            <a:r>
              <a:rPr sz="2400" spc="-5" dirty="0">
                <a:latin typeface="Times New Roman"/>
                <a:cs typeface="Times New Roman"/>
              </a:rPr>
              <a:t>Due	</a:t>
            </a:r>
            <a:r>
              <a:rPr sz="2400" spc="5" dirty="0"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30426" y="827278"/>
            <a:ext cx="7434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5590" algn="l"/>
                <a:tab pos="2149475" algn="l"/>
                <a:tab pos="3361054" algn="l"/>
                <a:tab pos="3845560" algn="l"/>
                <a:tab pos="5367020" algn="l"/>
                <a:tab pos="5853430" algn="l"/>
                <a:tab pos="7167245" algn="l"/>
              </a:tabLst>
            </a:pPr>
            <a:r>
              <a:rPr sz="2400" dirty="0">
                <a:latin typeface="Times New Roman"/>
                <a:cs typeface="Times New Roman"/>
              </a:rPr>
              <a:t>intera</a:t>
            </a:r>
            <a:r>
              <a:rPr sz="2400" spc="-1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	t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	inci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ent	of	abso</a:t>
            </a:r>
            <a:r>
              <a:rPr sz="2400" spc="5" dirty="0">
                <a:latin typeface="Times New Roman"/>
                <a:cs typeface="Times New Roman"/>
              </a:rPr>
              <a:t>rp</a:t>
            </a:r>
            <a:r>
              <a:rPr sz="2400" dirty="0">
                <a:latin typeface="Times New Roman"/>
                <a:cs typeface="Times New Roman"/>
              </a:rPr>
              <a:t>tion	or	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sion	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119886"/>
            <a:ext cx="8988425" cy="24403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Times New Roman"/>
                <a:cs typeface="Times New Roman"/>
              </a:rPr>
              <a:t>electromagnetic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radiation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molecules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happens.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Output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interaction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provides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data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like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frequency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wavelength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 radiation </a:t>
            </a:r>
            <a:r>
              <a:rPr sz="2400" dirty="0">
                <a:latin typeface="Times New Roman"/>
                <a:cs typeface="Times New Roman"/>
              </a:rPr>
              <a:t>and the </a:t>
            </a:r>
            <a:r>
              <a:rPr sz="2400" spc="-5" dirty="0">
                <a:latin typeface="Times New Roman"/>
                <a:cs typeface="Times New Roman"/>
              </a:rPr>
              <a:t>intensity of radiation </a:t>
            </a:r>
            <a:r>
              <a:rPr sz="2400" spc="-10" dirty="0">
                <a:latin typeface="Times New Roman"/>
                <a:cs typeface="Times New Roman"/>
              </a:rPr>
              <a:t>emitted </a:t>
            </a:r>
            <a:r>
              <a:rPr sz="2400" spc="-5" dirty="0">
                <a:latin typeface="Times New Roman"/>
                <a:cs typeface="Times New Roman"/>
              </a:rPr>
              <a:t>or </a:t>
            </a:r>
            <a:r>
              <a:rPr sz="2400" dirty="0">
                <a:latin typeface="Times New Roman"/>
                <a:cs typeface="Times New Roman"/>
              </a:rPr>
              <a:t>absorbed </a:t>
            </a:r>
            <a:r>
              <a:rPr sz="2400" spc="-5" dirty="0">
                <a:latin typeface="Times New Roman"/>
                <a:cs typeface="Times New Roman"/>
              </a:rPr>
              <a:t>by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molecule.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In this </a:t>
            </a:r>
            <a:r>
              <a:rPr sz="2400" spc="-5" dirty="0">
                <a:latin typeface="Times New Roman"/>
                <a:cs typeface="Times New Roman"/>
              </a:rPr>
              <a:t>way we </a:t>
            </a:r>
            <a:r>
              <a:rPr sz="2400" dirty="0">
                <a:latin typeface="Times New Roman"/>
                <a:cs typeface="Times New Roman"/>
              </a:rPr>
              <a:t>can </a:t>
            </a:r>
            <a:r>
              <a:rPr sz="2400" spc="-5" dirty="0">
                <a:latin typeface="Times New Roman"/>
                <a:cs typeface="Times New Roman"/>
              </a:rPr>
              <a:t>determine the </a:t>
            </a:r>
            <a:r>
              <a:rPr sz="2400" dirty="0">
                <a:latin typeface="Times New Roman"/>
                <a:cs typeface="Times New Roman"/>
              </a:rPr>
              <a:t>size, shape, </a:t>
            </a:r>
            <a:r>
              <a:rPr sz="2400" spc="-5" dirty="0">
                <a:latin typeface="Times New Roman"/>
                <a:cs typeface="Times New Roman"/>
              </a:rPr>
              <a:t>flexibility, electronic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arrangement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molecule means</a:t>
            </a:r>
            <a:r>
              <a:rPr sz="2400" spc="5" dirty="0">
                <a:solidFill>
                  <a:srgbClr val="C803C0"/>
                </a:solid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C803C0"/>
                </a:solidFill>
                <a:uFill>
                  <a:solidFill>
                    <a:srgbClr val="C803C0"/>
                  </a:solidFill>
                </a:uFill>
                <a:latin typeface="Times New Roman"/>
                <a:cs typeface="Times New Roman"/>
              </a:rPr>
              <a:t>molecule</a:t>
            </a:r>
            <a:r>
              <a:rPr sz="2400" u="heavy" spc="-15" dirty="0">
                <a:solidFill>
                  <a:srgbClr val="C803C0"/>
                </a:solidFill>
                <a:uFill>
                  <a:solidFill>
                    <a:srgbClr val="C803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C803C0"/>
                </a:solidFill>
                <a:uFill>
                  <a:solidFill>
                    <a:srgbClr val="C803C0"/>
                  </a:solidFill>
                </a:uFill>
                <a:latin typeface="Times New Roman"/>
                <a:cs typeface="Times New Roman"/>
              </a:rPr>
              <a:t>structure</a:t>
            </a:r>
            <a:r>
              <a:rPr sz="2400" spc="-20" dirty="0">
                <a:solidFill>
                  <a:srgbClr val="C803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studies.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2000" y="3657600"/>
            <a:ext cx="7680325" cy="3200400"/>
            <a:chOff x="762000" y="3657600"/>
            <a:chExt cx="7680325" cy="32004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3657600"/>
              <a:ext cx="7680325" cy="320039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05600" y="4648200"/>
              <a:ext cx="762000" cy="76200"/>
            </a:xfrm>
            <a:custGeom>
              <a:avLst/>
              <a:gdLst/>
              <a:ahLst/>
              <a:cxnLst/>
              <a:rect l="l" t="t" r="r" b="b"/>
              <a:pathLst>
                <a:path w="762000" h="76200">
                  <a:moveTo>
                    <a:pt x="762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0" y="762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19300" y="3881501"/>
            <a:ext cx="466725" cy="542925"/>
            <a:chOff x="1519300" y="3881501"/>
            <a:chExt cx="466725" cy="542925"/>
          </a:xfrm>
        </p:grpSpPr>
        <p:sp>
          <p:nvSpPr>
            <p:cNvPr id="4" name="object 4"/>
            <p:cNvSpPr/>
            <p:nvPr/>
          </p:nvSpPr>
          <p:spPr>
            <a:xfrm>
              <a:off x="1525650" y="3887851"/>
              <a:ext cx="454025" cy="530225"/>
            </a:xfrm>
            <a:custGeom>
              <a:avLst/>
              <a:gdLst/>
              <a:ahLst/>
              <a:cxnLst/>
              <a:rect l="l" t="t" r="r" b="b"/>
              <a:pathLst>
                <a:path w="454025" h="530225">
                  <a:moveTo>
                    <a:pt x="226949" y="0"/>
                  </a:moveTo>
                  <a:lnTo>
                    <a:pt x="181208" y="5382"/>
                  </a:lnTo>
                  <a:lnTo>
                    <a:pt x="138606" y="20822"/>
                  </a:lnTo>
                  <a:lnTo>
                    <a:pt x="100055" y="45253"/>
                  </a:lnTo>
                  <a:lnTo>
                    <a:pt x="66468" y="77612"/>
                  </a:lnTo>
                  <a:lnTo>
                    <a:pt x="38757" y="116836"/>
                  </a:lnTo>
                  <a:lnTo>
                    <a:pt x="17833" y="161859"/>
                  </a:lnTo>
                  <a:lnTo>
                    <a:pt x="4610" y="211618"/>
                  </a:lnTo>
                  <a:lnTo>
                    <a:pt x="0" y="265049"/>
                  </a:lnTo>
                  <a:lnTo>
                    <a:pt x="4610" y="318484"/>
                  </a:lnTo>
                  <a:lnTo>
                    <a:pt x="17833" y="368258"/>
                  </a:lnTo>
                  <a:lnTo>
                    <a:pt x="38757" y="413301"/>
                  </a:lnTo>
                  <a:lnTo>
                    <a:pt x="66468" y="452548"/>
                  </a:lnTo>
                  <a:lnTo>
                    <a:pt x="100055" y="484931"/>
                  </a:lnTo>
                  <a:lnTo>
                    <a:pt x="138606" y="509383"/>
                  </a:lnTo>
                  <a:lnTo>
                    <a:pt x="181208" y="524836"/>
                  </a:lnTo>
                  <a:lnTo>
                    <a:pt x="226949" y="530225"/>
                  </a:lnTo>
                  <a:lnTo>
                    <a:pt x="272695" y="524836"/>
                  </a:lnTo>
                  <a:lnTo>
                    <a:pt x="315311" y="509383"/>
                  </a:lnTo>
                  <a:lnTo>
                    <a:pt x="353882" y="484931"/>
                  </a:lnTo>
                  <a:lnTo>
                    <a:pt x="387492" y="452548"/>
                  </a:lnTo>
                  <a:lnTo>
                    <a:pt x="415227" y="413301"/>
                  </a:lnTo>
                  <a:lnTo>
                    <a:pt x="436171" y="368258"/>
                  </a:lnTo>
                  <a:lnTo>
                    <a:pt x="449409" y="318484"/>
                  </a:lnTo>
                  <a:lnTo>
                    <a:pt x="454025" y="265049"/>
                  </a:lnTo>
                  <a:lnTo>
                    <a:pt x="449409" y="211618"/>
                  </a:lnTo>
                  <a:lnTo>
                    <a:pt x="436171" y="161859"/>
                  </a:lnTo>
                  <a:lnTo>
                    <a:pt x="415227" y="116836"/>
                  </a:lnTo>
                  <a:lnTo>
                    <a:pt x="387492" y="77612"/>
                  </a:lnTo>
                  <a:lnTo>
                    <a:pt x="353882" y="45253"/>
                  </a:lnTo>
                  <a:lnTo>
                    <a:pt x="315311" y="20822"/>
                  </a:lnTo>
                  <a:lnTo>
                    <a:pt x="272695" y="5382"/>
                  </a:lnTo>
                  <a:lnTo>
                    <a:pt x="22694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5650" y="3887851"/>
              <a:ext cx="454025" cy="530225"/>
            </a:xfrm>
            <a:custGeom>
              <a:avLst/>
              <a:gdLst/>
              <a:ahLst/>
              <a:cxnLst/>
              <a:rect l="l" t="t" r="r" b="b"/>
              <a:pathLst>
                <a:path w="454025" h="530225">
                  <a:moveTo>
                    <a:pt x="0" y="265049"/>
                  </a:moveTo>
                  <a:lnTo>
                    <a:pt x="4610" y="211618"/>
                  </a:lnTo>
                  <a:lnTo>
                    <a:pt x="17833" y="161859"/>
                  </a:lnTo>
                  <a:lnTo>
                    <a:pt x="38757" y="116836"/>
                  </a:lnTo>
                  <a:lnTo>
                    <a:pt x="66468" y="77612"/>
                  </a:lnTo>
                  <a:lnTo>
                    <a:pt x="100055" y="45253"/>
                  </a:lnTo>
                  <a:lnTo>
                    <a:pt x="138606" y="20822"/>
                  </a:lnTo>
                  <a:lnTo>
                    <a:pt x="181208" y="5382"/>
                  </a:lnTo>
                  <a:lnTo>
                    <a:pt x="226949" y="0"/>
                  </a:lnTo>
                  <a:lnTo>
                    <a:pt x="272695" y="5382"/>
                  </a:lnTo>
                  <a:lnTo>
                    <a:pt x="315311" y="20822"/>
                  </a:lnTo>
                  <a:lnTo>
                    <a:pt x="353882" y="45253"/>
                  </a:lnTo>
                  <a:lnTo>
                    <a:pt x="387492" y="77612"/>
                  </a:lnTo>
                  <a:lnTo>
                    <a:pt x="415227" y="116836"/>
                  </a:lnTo>
                  <a:lnTo>
                    <a:pt x="436171" y="161859"/>
                  </a:lnTo>
                  <a:lnTo>
                    <a:pt x="449409" y="211618"/>
                  </a:lnTo>
                  <a:lnTo>
                    <a:pt x="454025" y="265049"/>
                  </a:lnTo>
                  <a:lnTo>
                    <a:pt x="449409" y="318484"/>
                  </a:lnTo>
                  <a:lnTo>
                    <a:pt x="436171" y="368258"/>
                  </a:lnTo>
                  <a:lnTo>
                    <a:pt x="415227" y="413301"/>
                  </a:lnTo>
                  <a:lnTo>
                    <a:pt x="387492" y="452548"/>
                  </a:lnTo>
                  <a:lnTo>
                    <a:pt x="353882" y="484931"/>
                  </a:lnTo>
                  <a:lnTo>
                    <a:pt x="315311" y="509383"/>
                  </a:lnTo>
                  <a:lnTo>
                    <a:pt x="272695" y="524836"/>
                  </a:lnTo>
                  <a:lnTo>
                    <a:pt x="226949" y="530225"/>
                  </a:lnTo>
                  <a:lnTo>
                    <a:pt x="181208" y="524836"/>
                  </a:lnTo>
                  <a:lnTo>
                    <a:pt x="138606" y="509383"/>
                  </a:lnTo>
                  <a:lnTo>
                    <a:pt x="100055" y="484931"/>
                  </a:lnTo>
                  <a:lnTo>
                    <a:pt x="66468" y="452548"/>
                  </a:lnTo>
                  <a:lnTo>
                    <a:pt x="38757" y="413301"/>
                  </a:lnTo>
                  <a:lnTo>
                    <a:pt x="17833" y="368258"/>
                  </a:lnTo>
                  <a:lnTo>
                    <a:pt x="4610" y="318484"/>
                  </a:lnTo>
                  <a:lnTo>
                    <a:pt x="0" y="26504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548501" y="4033901"/>
            <a:ext cx="314325" cy="314325"/>
            <a:chOff x="6548501" y="4033901"/>
            <a:chExt cx="314325" cy="314325"/>
          </a:xfrm>
        </p:grpSpPr>
        <p:sp>
          <p:nvSpPr>
            <p:cNvPr id="7" name="object 7"/>
            <p:cNvSpPr/>
            <p:nvPr/>
          </p:nvSpPr>
          <p:spPr>
            <a:xfrm>
              <a:off x="6554851" y="4040251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49" y="0"/>
                  </a:moveTo>
                  <a:lnTo>
                    <a:pt x="103079" y="7631"/>
                  </a:lnTo>
                  <a:lnTo>
                    <a:pt x="61694" y="29014"/>
                  </a:lnTo>
                  <a:lnTo>
                    <a:pt x="29050" y="61694"/>
                  </a:lnTo>
                  <a:lnTo>
                    <a:pt x="7677" y="103079"/>
                  </a:lnTo>
                  <a:lnTo>
                    <a:pt x="0" y="150749"/>
                  </a:lnTo>
                  <a:lnTo>
                    <a:pt x="7679" y="198431"/>
                  </a:lnTo>
                  <a:lnTo>
                    <a:pt x="29069" y="239848"/>
                  </a:lnTo>
                  <a:lnTo>
                    <a:pt x="61694" y="272510"/>
                  </a:lnTo>
                  <a:lnTo>
                    <a:pt x="103079" y="293931"/>
                  </a:lnTo>
                  <a:lnTo>
                    <a:pt x="150749" y="301625"/>
                  </a:lnTo>
                  <a:lnTo>
                    <a:pt x="198431" y="293931"/>
                  </a:lnTo>
                  <a:lnTo>
                    <a:pt x="239848" y="272510"/>
                  </a:lnTo>
                  <a:lnTo>
                    <a:pt x="272510" y="239848"/>
                  </a:lnTo>
                  <a:lnTo>
                    <a:pt x="293931" y="198431"/>
                  </a:lnTo>
                  <a:lnTo>
                    <a:pt x="301625" y="150749"/>
                  </a:lnTo>
                  <a:lnTo>
                    <a:pt x="293925" y="103067"/>
                  </a:lnTo>
                  <a:lnTo>
                    <a:pt x="272510" y="61694"/>
                  </a:lnTo>
                  <a:lnTo>
                    <a:pt x="239848" y="29069"/>
                  </a:lnTo>
                  <a:lnTo>
                    <a:pt x="198431" y="7679"/>
                  </a:lnTo>
                  <a:lnTo>
                    <a:pt x="1507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54851" y="4040251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0" y="150749"/>
                  </a:moveTo>
                  <a:lnTo>
                    <a:pt x="7679" y="103067"/>
                  </a:lnTo>
                  <a:lnTo>
                    <a:pt x="29069" y="61657"/>
                  </a:lnTo>
                  <a:lnTo>
                    <a:pt x="61694" y="29014"/>
                  </a:lnTo>
                  <a:lnTo>
                    <a:pt x="103079" y="7631"/>
                  </a:lnTo>
                  <a:lnTo>
                    <a:pt x="150749" y="0"/>
                  </a:lnTo>
                  <a:lnTo>
                    <a:pt x="198431" y="7679"/>
                  </a:lnTo>
                  <a:lnTo>
                    <a:pt x="239848" y="29069"/>
                  </a:lnTo>
                  <a:lnTo>
                    <a:pt x="272510" y="61694"/>
                  </a:lnTo>
                  <a:lnTo>
                    <a:pt x="293931" y="103079"/>
                  </a:lnTo>
                  <a:lnTo>
                    <a:pt x="301625" y="150749"/>
                  </a:lnTo>
                  <a:lnTo>
                    <a:pt x="293931" y="198431"/>
                  </a:lnTo>
                  <a:lnTo>
                    <a:pt x="272510" y="239848"/>
                  </a:lnTo>
                  <a:lnTo>
                    <a:pt x="239848" y="272510"/>
                  </a:lnTo>
                  <a:lnTo>
                    <a:pt x="198431" y="293931"/>
                  </a:lnTo>
                  <a:lnTo>
                    <a:pt x="150749" y="301625"/>
                  </a:lnTo>
                  <a:lnTo>
                    <a:pt x="103079" y="293931"/>
                  </a:lnTo>
                  <a:lnTo>
                    <a:pt x="61694" y="272510"/>
                  </a:lnTo>
                  <a:lnTo>
                    <a:pt x="29069" y="239848"/>
                  </a:lnTo>
                  <a:lnTo>
                    <a:pt x="7679" y="198431"/>
                  </a:lnTo>
                  <a:lnTo>
                    <a:pt x="0" y="15074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719701" y="4033901"/>
            <a:ext cx="314325" cy="314325"/>
            <a:chOff x="4719701" y="4033901"/>
            <a:chExt cx="314325" cy="314325"/>
          </a:xfrm>
        </p:grpSpPr>
        <p:sp>
          <p:nvSpPr>
            <p:cNvPr id="10" name="object 10"/>
            <p:cNvSpPr/>
            <p:nvPr/>
          </p:nvSpPr>
          <p:spPr>
            <a:xfrm>
              <a:off x="4726051" y="4040251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49" y="0"/>
                  </a:moveTo>
                  <a:lnTo>
                    <a:pt x="103079" y="7631"/>
                  </a:lnTo>
                  <a:lnTo>
                    <a:pt x="61694" y="29014"/>
                  </a:lnTo>
                  <a:lnTo>
                    <a:pt x="29050" y="61694"/>
                  </a:lnTo>
                  <a:lnTo>
                    <a:pt x="7677" y="103079"/>
                  </a:lnTo>
                  <a:lnTo>
                    <a:pt x="0" y="150749"/>
                  </a:lnTo>
                  <a:lnTo>
                    <a:pt x="7679" y="198431"/>
                  </a:lnTo>
                  <a:lnTo>
                    <a:pt x="29069" y="239848"/>
                  </a:lnTo>
                  <a:lnTo>
                    <a:pt x="61694" y="272510"/>
                  </a:lnTo>
                  <a:lnTo>
                    <a:pt x="103079" y="293931"/>
                  </a:lnTo>
                  <a:lnTo>
                    <a:pt x="150749" y="301625"/>
                  </a:lnTo>
                  <a:lnTo>
                    <a:pt x="198431" y="293931"/>
                  </a:lnTo>
                  <a:lnTo>
                    <a:pt x="239848" y="272510"/>
                  </a:lnTo>
                  <a:lnTo>
                    <a:pt x="272510" y="239848"/>
                  </a:lnTo>
                  <a:lnTo>
                    <a:pt x="293931" y="198431"/>
                  </a:lnTo>
                  <a:lnTo>
                    <a:pt x="301625" y="150749"/>
                  </a:lnTo>
                  <a:lnTo>
                    <a:pt x="293925" y="103067"/>
                  </a:lnTo>
                  <a:lnTo>
                    <a:pt x="272510" y="61694"/>
                  </a:lnTo>
                  <a:lnTo>
                    <a:pt x="239848" y="29069"/>
                  </a:lnTo>
                  <a:lnTo>
                    <a:pt x="198431" y="7679"/>
                  </a:lnTo>
                  <a:lnTo>
                    <a:pt x="1507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26051" y="4040251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0" y="150749"/>
                  </a:moveTo>
                  <a:lnTo>
                    <a:pt x="7679" y="103067"/>
                  </a:lnTo>
                  <a:lnTo>
                    <a:pt x="29069" y="61657"/>
                  </a:lnTo>
                  <a:lnTo>
                    <a:pt x="61694" y="29014"/>
                  </a:lnTo>
                  <a:lnTo>
                    <a:pt x="103079" y="7631"/>
                  </a:lnTo>
                  <a:lnTo>
                    <a:pt x="150749" y="0"/>
                  </a:lnTo>
                  <a:lnTo>
                    <a:pt x="198431" y="7679"/>
                  </a:lnTo>
                  <a:lnTo>
                    <a:pt x="239848" y="29069"/>
                  </a:lnTo>
                  <a:lnTo>
                    <a:pt x="272510" y="61694"/>
                  </a:lnTo>
                  <a:lnTo>
                    <a:pt x="293931" y="103079"/>
                  </a:lnTo>
                  <a:lnTo>
                    <a:pt x="301625" y="150749"/>
                  </a:lnTo>
                  <a:lnTo>
                    <a:pt x="293931" y="198431"/>
                  </a:lnTo>
                  <a:lnTo>
                    <a:pt x="272510" y="239848"/>
                  </a:lnTo>
                  <a:lnTo>
                    <a:pt x="239848" y="272510"/>
                  </a:lnTo>
                  <a:lnTo>
                    <a:pt x="198431" y="293931"/>
                  </a:lnTo>
                  <a:lnTo>
                    <a:pt x="150749" y="301625"/>
                  </a:lnTo>
                  <a:lnTo>
                    <a:pt x="103079" y="293931"/>
                  </a:lnTo>
                  <a:lnTo>
                    <a:pt x="61694" y="272510"/>
                  </a:lnTo>
                  <a:lnTo>
                    <a:pt x="29069" y="239848"/>
                  </a:lnTo>
                  <a:lnTo>
                    <a:pt x="7679" y="198431"/>
                  </a:lnTo>
                  <a:lnTo>
                    <a:pt x="0" y="15074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519300" y="2205101"/>
            <a:ext cx="466725" cy="542925"/>
            <a:chOff x="1519300" y="2205101"/>
            <a:chExt cx="466725" cy="542925"/>
          </a:xfrm>
        </p:grpSpPr>
        <p:sp>
          <p:nvSpPr>
            <p:cNvPr id="13" name="object 13"/>
            <p:cNvSpPr/>
            <p:nvPr/>
          </p:nvSpPr>
          <p:spPr>
            <a:xfrm>
              <a:off x="1525650" y="2211451"/>
              <a:ext cx="454025" cy="530225"/>
            </a:xfrm>
            <a:custGeom>
              <a:avLst/>
              <a:gdLst/>
              <a:ahLst/>
              <a:cxnLst/>
              <a:rect l="l" t="t" r="r" b="b"/>
              <a:pathLst>
                <a:path w="454025" h="530225">
                  <a:moveTo>
                    <a:pt x="226949" y="0"/>
                  </a:moveTo>
                  <a:lnTo>
                    <a:pt x="181208" y="5382"/>
                  </a:lnTo>
                  <a:lnTo>
                    <a:pt x="138606" y="20822"/>
                  </a:lnTo>
                  <a:lnTo>
                    <a:pt x="100055" y="45253"/>
                  </a:lnTo>
                  <a:lnTo>
                    <a:pt x="66468" y="77612"/>
                  </a:lnTo>
                  <a:lnTo>
                    <a:pt x="38757" y="116836"/>
                  </a:lnTo>
                  <a:lnTo>
                    <a:pt x="17833" y="161859"/>
                  </a:lnTo>
                  <a:lnTo>
                    <a:pt x="4610" y="211618"/>
                  </a:lnTo>
                  <a:lnTo>
                    <a:pt x="0" y="265049"/>
                  </a:lnTo>
                  <a:lnTo>
                    <a:pt x="4610" y="318484"/>
                  </a:lnTo>
                  <a:lnTo>
                    <a:pt x="17833" y="368258"/>
                  </a:lnTo>
                  <a:lnTo>
                    <a:pt x="38757" y="413301"/>
                  </a:lnTo>
                  <a:lnTo>
                    <a:pt x="66468" y="452548"/>
                  </a:lnTo>
                  <a:lnTo>
                    <a:pt x="100055" y="484931"/>
                  </a:lnTo>
                  <a:lnTo>
                    <a:pt x="138606" y="509383"/>
                  </a:lnTo>
                  <a:lnTo>
                    <a:pt x="181208" y="524836"/>
                  </a:lnTo>
                  <a:lnTo>
                    <a:pt x="226949" y="530225"/>
                  </a:lnTo>
                  <a:lnTo>
                    <a:pt x="272695" y="524836"/>
                  </a:lnTo>
                  <a:lnTo>
                    <a:pt x="315311" y="509383"/>
                  </a:lnTo>
                  <a:lnTo>
                    <a:pt x="353882" y="484931"/>
                  </a:lnTo>
                  <a:lnTo>
                    <a:pt x="387492" y="452548"/>
                  </a:lnTo>
                  <a:lnTo>
                    <a:pt x="415227" y="413301"/>
                  </a:lnTo>
                  <a:lnTo>
                    <a:pt x="436171" y="368258"/>
                  </a:lnTo>
                  <a:lnTo>
                    <a:pt x="449409" y="318484"/>
                  </a:lnTo>
                  <a:lnTo>
                    <a:pt x="454025" y="265049"/>
                  </a:lnTo>
                  <a:lnTo>
                    <a:pt x="449409" y="211618"/>
                  </a:lnTo>
                  <a:lnTo>
                    <a:pt x="436171" y="161859"/>
                  </a:lnTo>
                  <a:lnTo>
                    <a:pt x="415227" y="116836"/>
                  </a:lnTo>
                  <a:lnTo>
                    <a:pt x="387492" y="77612"/>
                  </a:lnTo>
                  <a:lnTo>
                    <a:pt x="353882" y="45253"/>
                  </a:lnTo>
                  <a:lnTo>
                    <a:pt x="315311" y="20822"/>
                  </a:lnTo>
                  <a:lnTo>
                    <a:pt x="272695" y="5382"/>
                  </a:lnTo>
                  <a:lnTo>
                    <a:pt x="22694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25650" y="2211451"/>
              <a:ext cx="454025" cy="530225"/>
            </a:xfrm>
            <a:custGeom>
              <a:avLst/>
              <a:gdLst/>
              <a:ahLst/>
              <a:cxnLst/>
              <a:rect l="l" t="t" r="r" b="b"/>
              <a:pathLst>
                <a:path w="454025" h="530225">
                  <a:moveTo>
                    <a:pt x="0" y="265049"/>
                  </a:moveTo>
                  <a:lnTo>
                    <a:pt x="4610" y="211618"/>
                  </a:lnTo>
                  <a:lnTo>
                    <a:pt x="17833" y="161859"/>
                  </a:lnTo>
                  <a:lnTo>
                    <a:pt x="38757" y="116836"/>
                  </a:lnTo>
                  <a:lnTo>
                    <a:pt x="66468" y="77612"/>
                  </a:lnTo>
                  <a:lnTo>
                    <a:pt x="100055" y="45253"/>
                  </a:lnTo>
                  <a:lnTo>
                    <a:pt x="138606" y="20822"/>
                  </a:lnTo>
                  <a:lnTo>
                    <a:pt x="181208" y="5382"/>
                  </a:lnTo>
                  <a:lnTo>
                    <a:pt x="226949" y="0"/>
                  </a:lnTo>
                  <a:lnTo>
                    <a:pt x="272695" y="5382"/>
                  </a:lnTo>
                  <a:lnTo>
                    <a:pt x="315311" y="20822"/>
                  </a:lnTo>
                  <a:lnTo>
                    <a:pt x="353882" y="45253"/>
                  </a:lnTo>
                  <a:lnTo>
                    <a:pt x="387492" y="77612"/>
                  </a:lnTo>
                  <a:lnTo>
                    <a:pt x="415227" y="116836"/>
                  </a:lnTo>
                  <a:lnTo>
                    <a:pt x="436171" y="161859"/>
                  </a:lnTo>
                  <a:lnTo>
                    <a:pt x="449409" y="211618"/>
                  </a:lnTo>
                  <a:lnTo>
                    <a:pt x="454025" y="265049"/>
                  </a:lnTo>
                  <a:lnTo>
                    <a:pt x="449409" y="318484"/>
                  </a:lnTo>
                  <a:lnTo>
                    <a:pt x="436171" y="368258"/>
                  </a:lnTo>
                  <a:lnTo>
                    <a:pt x="415227" y="413301"/>
                  </a:lnTo>
                  <a:lnTo>
                    <a:pt x="387492" y="452548"/>
                  </a:lnTo>
                  <a:lnTo>
                    <a:pt x="353882" y="484931"/>
                  </a:lnTo>
                  <a:lnTo>
                    <a:pt x="315311" y="509383"/>
                  </a:lnTo>
                  <a:lnTo>
                    <a:pt x="272695" y="524836"/>
                  </a:lnTo>
                  <a:lnTo>
                    <a:pt x="226949" y="530225"/>
                  </a:lnTo>
                  <a:lnTo>
                    <a:pt x="181208" y="524836"/>
                  </a:lnTo>
                  <a:lnTo>
                    <a:pt x="138606" y="509383"/>
                  </a:lnTo>
                  <a:lnTo>
                    <a:pt x="100055" y="484931"/>
                  </a:lnTo>
                  <a:lnTo>
                    <a:pt x="66468" y="452548"/>
                  </a:lnTo>
                  <a:lnTo>
                    <a:pt x="38757" y="413301"/>
                  </a:lnTo>
                  <a:lnTo>
                    <a:pt x="17833" y="368258"/>
                  </a:lnTo>
                  <a:lnTo>
                    <a:pt x="4610" y="318484"/>
                  </a:lnTo>
                  <a:lnTo>
                    <a:pt x="0" y="26504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234301" y="2205101"/>
            <a:ext cx="314325" cy="314325"/>
            <a:chOff x="7234301" y="2205101"/>
            <a:chExt cx="314325" cy="314325"/>
          </a:xfrm>
        </p:grpSpPr>
        <p:sp>
          <p:nvSpPr>
            <p:cNvPr id="16" name="object 16"/>
            <p:cNvSpPr/>
            <p:nvPr/>
          </p:nvSpPr>
          <p:spPr>
            <a:xfrm>
              <a:off x="7240651" y="2211451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49" y="0"/>
                  </a:moveTo>
                  <a:lnTo>
                    <a:pt x="103079" y="7679"/>
                  </a:lnTo>
                  <a:lnTo>
                    <a:pt x="61694" y="29069"/>
                  </a:lnTo>
                  <a:lnTo>
                    <a:pt x="29069" y="61694"/>
                  </a:lnTo>
                  <a:lnTo>
                    <a:pt x="7679" y="103079"/>
                  </a:lnTo>
                  <a:lnTo>
                    <a:pt x="0" y="150749"/>
                  </a:lnTo>
                  <a:lnTo>
                    <a:pt x="7679" y="198431"/>
                  </a:lnTo>
                  <a:lnTo>
                    <a:pt x="29069" y="239848"/>
                  </a:lnTo>
                  <a:lnTo>
                    <a:pt x="61694" y="272510"/>
                  </a:lnTo>
                  <a:lnTo>
                    <a:pt x="103079" y="293931"/>
                  </a:lnTo>
                  <a:lnTo>
                    <a:pt x="150749" y="301625"/>
                  </a:lnTo>
                  <a:lnTo>
                    <a:pt x="198431" y="293931"/>
                  </a:lnTo>
                  <a:lnTo>
                    <a:pt x="239848" y="272510"/>
                  </a:lnTo>
                  <a:lnTo>
                    <a:pt x="272510" y="239848"/>
                  </a:lnTo>
                  <a:lnTo>
                    <a:pt x="293931" y="198431"/>
                  </a:lnTo>
                  <a:lnTo>
                    <a:pt x="301625" y="150749"/>
                  </a:lnTo>
                  <a:lnTo>
                    <a:pt x="293931" y="103079"/>
                  </a:lnTo>
                  <a:lnTo>
                    <a:pt x="272510" y="61694"/>
                  </a:lnTo>
                  <a:lnTo>
                    <a:pt x="239848" y="29069"/>
                  </a:lnTo>
                  <a:lnTo>
                    <a:pt x="198431" y="7679"/>
                  </a:lnTo>
                  <a:lnTo>
                    <a:pt x="1507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40651" y="2211451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0" y="150749"/>
                  </a:moveTo>
                  <a:lnTo>
                    <a:pt x="7679" y="103079"/>
                  </a:lnTo>
                  <a:lnTo>
                    <a:pt x="29069" y="61694"/>
                  </a:lnTo>
                  <a:lnTo>
                    <a:pt x="61694" y="29069"/>
                  </a:lnTo>
                  <a:lnTo>
                    <a:pt x="103079" y="7679"/>
                  </a:lnTo>
                  <a:lnTo>
                    <a:pt x="150749" y="0"/>
                  </a:lnTo>
                  <a:lnTo>
                    <a:pt x="198431" y="7679"/>
                  </a:lnTo>
                  <a:lnTo>
                    <a:pt x="239848" y="29069"/>
                  </a:lnTo>
                  <a:lnTo>
                    <a:pt x="272510" y="61694"/>
                  </a:lnTo>
                  <a:lnTo>
                    <a:pt x="293931" y="103079"/>
                  </a:lnTo>
                  <a:lnTo>
                    <a:pt x="301625" y="150749"/>
                  </a:lnTo>
                  <a:lnTo>
                    <a:pt x="293931" y="198431"/>
                  </a:lnTo>
                  <a:lnTo>
                    <a:pt x="272510" y="239848"/>
                  </a:lnTo>
                  <a:lnTo>
                    <a:pt x="239848" y="272510"/>
                  </a:lnTo>
                  <a:lnTo>
                    <a:pt x="198431" y="293931"/>
                  </a:lnTo>
                  <a:lnTo>
                    <a:pt x="150749" y="301625"/>
                  </a:lnTo>
                  <a:lnTo>
                    <a:pt x="103079" y="293931"/>
                  </a:lnTo>
                  <a:lnTo>
                    <a:pt x="61694" y="272510"/>
                  </a:lnTo>
                  <a:lnTo>
                    <a:pt x="29069" y="239848"/>
                  </a:lnTo>
                  <a:lnTo>
                    <a:pt x="7679" y="198431"/>
                  </a:lnTo>
                  <a:lnTo>
                    <a:pt x="0" y="15074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981200" y="2281301"/>
            <a:ext cx="2291080" cy="314325"/>
            <a:chOff x="1981200" y="2281301"/>
            <a:chExt cx="2291080" cy="314325"/>
          </a:xfrm>
        </p:grpSpPr>
        <p:sp>
          <p:nvSpPr>
            <p:cNvPr id="19" name="object 19"/>
            <p:cNvSpPr/>
            <p:nvPr/>
          </p:nvSpPr>
          <p:spPr>
            <a:xfrm>
              <a:off x="3964051" y="2287651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749" y="0"/>
                  </a:moveTo>
                  <a:lnTo>
                    <a:pt x="103079" y="7679"/>
                  </a:lnTo>
                  <a:lnTo>
                    <a:pt x="61694" y="29069"/>
                  </a:lnTo>
                  <a:lnTo>
                    <a:pt x="29069" y="61694"/>
                  </a:lnTo>
                  <a:lnTo>
                    <a:pt x="7679" y="103079"/>
                  </a:lnTo>
                  <a:lnTo>
                    <a:pt x="0" y="150749"/>
                  </a:lnTo>
                  <a:lnTo>
                    <a:pt x="7679" y="198431"/>
                  </a:lnTo>
                  <a:lnTo>
                    <a:pt x="29069" y="239848"/>
                  </a:lnTo>
                  <a:lnTo>
                    <a:pt x="61694" y="272510"/>
                  </a:lnTo>
                  <a:lnTo>
                    <a:pt x="103079" y="293931"/>
                  </a:lnTo>
                  <a:lnTo>
                    <a:pt x="150749" y="301625"/>
                  </a:lnTo>
                  <a:lnTo>
                    <a:pt x="198431" y="293931"/>
                  </a:lnTo>
                  <a:lnTo>
                    <a:pt x="239848" y="272510"/>
                  </a:lnTo>
                  <a:lnTo>
                    <a:pt x="272510" y="239848"/>
                  </a:lnTo>
                  <a:lnTo>
                    <a:pt x="293931" y="198431"/>
                  </a:lnTo>
                  <a:lnTo>
                    <a:pt x="301625" y="150749"/>
                  </a:lnTo>
                  <a:lnTo>
                    <a:pt x="293931" y="103079"/>
                  </a:lnTo>
                  <a:lnTo>
                    <a:pt x="272510" y="61694"/>
                  </a:lnTo>
                  <a:lnTo>
                    <a:pt x="239848" y="29069"/>
                  </a:lnTo>
                  <a:lnTo>
                    <a:pt x="198431" y="7679"/>
                  </a:lnTo>
                  <a:lnTo>
                    <a:pt x="1507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64051" y="2287651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0" y="150749"/>
                  </a:moveTo>
                  <a:lnTo>
                    <a:pt x="7679" y="103079"/>
                  </a:lnTo>
                  <a:lnTo>
                    <a:pt x="29069" y="61694"/>
                  </a:lnTo>
                  <a:lnTo>
                    <a:pt x="61694" y="29069"/>
                  </a:lnTo>
                  <a:lnTo>
                    <a:pt x="103079" y="7679"/>
                  </a:lnTo>
                  <a:lnTo>
                    <a:pt x="150749" y="0"/>
                  </a:lnTo>
                  <a:lnTo>
                    <a:pt x="198431" y="7679"/>
                  </a:lnTo>
                  <a:lnTo>
                    <a:pt x="239848" y="29069"/>
                  </a:lnTo>
                  <a:lnTo>
                    <a:pt x="272510" y="61694"/>
                  </a:lnTo>
                  <a:lnTo>
                    <a:pt x="293931" y="103079"/>
                  </a:lnTo>
                  <a:lnTo>
                    <a:pt x="301625" y="150749"/>
                  </a:lnTo>
                  <a:lnTo>
                    <a:pt x="293931" y="198431"/>
                  </a:lnTo>
                  <a:lnTo>
                    <a:pt x="272510" y="239848"/>
                  </a:lnTo>
                  <a:lnTo>
                    <a:pt x="239848" y="272510"/>
                  </a:lnTo>
                  <a:lnTo>
                    <a:pt x="198431" y="293931"/>
                  </a:lnTo>
                  <a:lnTo>
                    <a:pt x="150749" y="301625"/>
                  </a:lnTo>
                  <a:lnTo>
                    <a:pt x="103079" y="293931"/>
                  </a:lnTo>
                  <a:lnTo>
                    <a:pt x="61694" y="272510"/>
                  </a:lnTo>
                  <a:lnTo>
                    <a:pt x="29069" y="239848"/>
                  </a:lnTo>
                  <a:lnTo>
                    <a:pt x="7679" y="198431"/>
                  </a:lnTo>
                  <a:lnTo>
                    <a:pt x="0" y="15074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81200" y="2438400"/>
              <a:ext cx="1981200" cy="0"/>
            </a:xfrm>
            <a:custGeom>
              <a:avLst/>
              <a:gdLst/>
              <a:ahLst/>
              <a:cxnLst/>
              <a:rect l="l" t="t" r="r" b="b"/>
              <a:pathLst>
                <a:path w="1981200">
                  <a:moveTo>
                    <a:pt x="0" y="0"/>
                  </a:moveTo>
                  <a:lnTo>
                    <a:pt x="198120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981200" y="4191000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67200" y="2326004"/>
            <a:ext cx="2971800" cy="148590"/>
          </a:xfrm>
          <a:custGeom>
            <a:avLst/>
            <a:gdLst/>
            <a:ahLst/>
            <a:cxnLst/>
            <a:rect l="l" t="t" r="r" b="b"/>
            <a:pathLst>
              <a:path w="2971800" h="148589">
                <a:moveTo>
                  <a:pt x="75184" y="72390"/>
                </a:moveTo>
                <a:lnTo>
                  <a:pt x="0" y="112395"/>
                </a:lnTo>
                <a:lnTo>
                  <a:pt x="77088" y="148590"/>
                </a:lnTo>
                <a:lnTo>
                  <a:pt x="59711" y="123825"/>
                </a:lnTo>
                <a:lnTo>
                  <a:pt x="51053" y="123825"/>
                </a:lnTo>
                <a:lnTo>
                  <a:pt x="50419" y="98425"/>
                </a:lnTo>
                <a:lnTo>
                  <a:pt x="58935" y="98201"/>
                </a:lnTo>
                <a:lnTo>
                  <a:pt x="75184" y="72390"/>
                </a:lnTo>
                <a:close/>
              </a:path>
              <a:path w="2971800" h="148589">
                <a:moveTo>
                  <a:pt x="58935" y="98201"/>
                </a:moveTo>
                <a:lnTo>
                  <a:pt x="50419" y="98425"/>
                </a:lnTo>
                <a:lnTo>
                  <a:pt x="51053" y="123825"/>
                </a:lnTo>
                <a:lnTo>
                  <a:pt x="59554" y="123601"/>
                </a:lnTo>
                <a:lnTo>
                  <a:pt x="50800" y="111125"/>
                </a:lnTo>
                <a:lnTo>
                  <a:pt x="58935" y="98201"/>
                </a:lnTo>
                <a:close/>
              </a:path>
              <a:path w="2971800" h="148589">
                <a:moveTo>
                  <a:pt x="59554" y="123601"/>
                </a:moveTo>
                <a:lnTo>
                  <a:pt x="51053" y="123825"/>
                </a:lnTo>
                <a:lnTo>
                  <a:pt x="59711" y="123825"/>
                </a:lnTo>
                <a:lnTo>
                  <a:pt x="59554" y="123601"/>
                </a:lnTo>
                <a:close/>
              </a:path>
              <a:path w="2971800" h="148589">
                <a:moveTo>
                  <a:pt x="152019" y="95758"/>
                </a:moveTo>
                <a:lnTo>
                  <a:pt x="58935" y="98201"/>
                </a:lnTo>
                <a:lnTo>
                  <a:pt x="50800" y="111125"/>
                </a:lnTo>
                <a:lnTo>
                  <a:pt x="59554" y="123601"/>
                </a:lnTo>
                <a:lnTo>
                  <a:pt x="152653" y="121158"/>
                </a:lnTo>
                <a:lnTo>
                  <a:pt x="152019" y="95758"/>
                </a:lnTo>
                <a:close/>
              </a:path>
              <a:path w="2971800" h="148589">
                <a:moveTo>
                  <a:pt x="329819" y="91186"/>
                </a:moveTo>
                <a:lnTo>
                  <a:pt x="228219" y="93853"/>
                </a:lnTo>
                <a:lnTo>
                  <a:pt x="228853" y="119253"/>
                </a:lnTo>
                <a:lnTo>
                  <a:pt x="330453" y="116586"/>
                </a:lnTo>
                <a:lnTo>
                  <a:pt x="329819" y="91186"/>
                </a:lnTo>
                <a:close/>
              </a:path>
              <a:path w="2971800" h="148589">
                <a:moveTo>
                  <a:pt x="507491" y="86614"/>
                </a:moveTo>
                <a:lnTo>
                  <a:pt x="405891" y="89281"/>
                </a:lnTo>
                <a:lnTo>
                  <a:pt x="406526" y="114681"/>
                </a:lnTo>
                <a:lnTo>
                  <a:pt x="508126" y="112014"/>
                </a:lnTo>
                <a:lnTo>
                  <a:pt x="507491" y="86614"/>
                </a:lnTo>
                <a:close/>
              </a:path>
              <a:path w="2971800" h="148589">
                <a:moveTo>
                  <a:pt x="685291" y="82169"/>
                </a:moveTo>
                <a:lnTo>
                  <a:pt x="583691" y="84709"/>
                </a:lnTo>
                <a:lnTo>
                  <a:pt x="584326" y="110109"/>
                </a:lnTo>
                <a:lnTo>
                  <a:pt x="685926" y="107569"/>
                </a:lnTo>
                <a:lnTo>
                  <a:pt x="685291" y="82169"/>
                </a:lnTo>
                <a:close/>
              </a:path>
              <a:path w="2971800" h="148589">
                <a:moveTo>
                  <a:pt x="862964" y="77597"/>
                </a:moveTo>
                <a:lnTo>
                  <a:pt x="761364" y="80137"/>
                </a:lnTo>
                <a:lnTo>
                  <a:pt x="762126" y="105537"/>
                </a:lnTo>
                <a:lnTo>
                  <a:pt x="863600" y="102997"/>
                </a:lnTo>
                <a:lnTo>
                  <a:pt x="862964" y="77597"/>
                </a:lnTo>
                <a:close/>
              </a:path>
              <a:path w="2971800" h="148589">
                <a:moveTo>
                  <a:pt x="1040764" y="73025"/>
                </a:moveTo>
                <a:lnTo>
                  <a:pt x="939164" y="75565"/>
                </a:lnTo>
                <a:lnTo>
                  <a:pt x="939800" y="100965"/>
                </a:lnTo>
                <a:lnTo>
                  <a:pt x="1041400" y="98425"/>
                </a:lnTo>
                <a:lnTo>
                  <a:pt x="1040764" y="73025"/>
                </a:lnTo>
                <a:close/>
              </a:path>
              <a:path w="2971800" h="148589">
                <a:moveTo>
                  <a:pt x="1218438" y="68453"/>
                </a:moveTo>
                <a:lnTo>
                  <a:pt x="1116838" y="70993"/>
                </a:lnTo>
                <a:lnTo>
                  <a:pt x="1117600" y="96393"/>
                </a:lnTo>
                <a:lnTo>
                  <a:pt x="1219073" y="93853"/>
                </a:lnTo>
                <a:lnTo>
                  <a:pt x="1218438" y="68453"/>
                </a:lnTo>
                <a:close/>
              </a:path>
              <a:path w="2971800" h="148589">
                <a:moveTo>
                  <a:pt x="1396238" y="63881"/>
                </a:moveTo>
                <a:lnTo>
                  <a:pt x="1294638" y="66548"/>
                </a:lnTo>
                <a:lnTo>
                  <a:pt x="1295273" y="91821"/>
                </a:lnTo>
                <a:lnTo>
                  <a:pt x="1396873" y="89281"/>
                </a:lnTo>
                <a:lnTo>
                  <a:pt x="1396238" y="63881"/>
                </a:lnTo>
                <a:close/>
              </a:path>
              <a:path w="2971800" h="148589">
                <a:moveTo>
                  <a:pt x="1573911" y="59309"/>
                </a:moveTo>
                <a:lnTo>
                  <a:pt x="1472438" y="61975"/>
                </a:lnTo>
                <a:lnTo>
                  <a:pt x="1473073" y="87375"/>
                </a:lnTo>
                <a:lnTo>
                  <a:pt x="1574546" y="84709"/>
                </a:lnTo>
                <a:lnTo>
                  <a:pt x="1573911" y="59309"/>
                </a:lnTo>
                <a:close/>
              </a:path>
              <a:path w="2971800" h="148589">
                <a:moveTo>
                  <a:pt x="1751711" y="54737"/>
                </a:moveTo>
                <a:lnTo>
                  <a:pt x="1650111" y="57404"/>
                </a:lnTo>
                <a:lnTo>
                  <a:pt x="1650746" y="82804"/>
                </a:lnTo>
                <a:lnTo>
                  <a:pt x="1752346" y="80137"/>
                </a:lnTo>
                <a:lnTo>
                  <a:pt x="1751711" y="54737"/>
                </a:lnTo>
                <a:close/>
              </a:path>
              <a:path w="2971800" h="148589">
                <a:moveTo>
                  <a:pt x="1929384" y="50165"/>
                </a:moveTo>
                <a:lnTo>
                  <a:pt x="1827911" y="52832"/>
                </a:lnTo>
                <a:lnTo>
                  <a:pt x="1828546" y="78232"/>
                </a:lnTo>
                <a:lnTo>
                  <a:pt x="1930019" y="75565"/>
                </a:lnTo>
                <a:lnTo>
                  <a:pt x="1929384" y="50165"/>
                </a:lnTo>
                <a:close/>
              </a:path>
              <a:path w="2971800" h="148589">
                <a:moveTo>
                  <a:pt x="2107184" y="45720"/>
                </a:moveTo>
                <a:lnTo>
                  <a:pt x="2005584" y="48260"/>
                </a:lnTo>
                <a:lnTo>
                  <a:pt x="2006219" y="73660"/>
                </a:lnTo>
                <a:lnTo>
                  <a:pt x="2107819" y="70993"/>
                </a:lnTo>
                <a:lnTo>
                  <a:pt x="2107184" y="45720"/>
                </a:lnTo>
                <a:close/>
              </a:path>
              <a:path w="2971800" h="148589">
                <a:moveTo>
                  <a:pt x="2284856" y="41148"/>
                </a:moveTo>
                <a:lnTo>
                  <a:pt x="2183384" y="43687"/>
                </a:lnTo>
                <a:lnTo>
                  <a:pt x="2184019" y="69087"/>
                </a:lnTo>
                <a:lnTo>
                  <a:pt x="2285619" y="66548"/>
                </a:lnTo>
                <a:lnTo>
                  <a:pt x="2284856" y="41148"/>
                </a:lnTo>
                <a:close/>
              </a:path>
              <a:path w="2971800" h="148589">
                <a:moveTo>
                  <a:pt x="2462656" y="36575"/>
                </a:moveTo>
                <a:lnTo>
                  <a:pt x="2361056" y="39116"/>
                </a:lnTo>
                <a:lnTo>
                  <a:pt x="2361692" y="64516"/>
                </a:lnTo>
                <a:lnTo>
                  <a:pt x="2463292" y="61975"/>
                </a:lnTo>
                <a:lnTo>
                  <a:pt x="2462656" y="36575"/>
                </a:lnTo>
                <a:close/>
              </a:path>
              <a:path w="2971800" h="148589">
                <a:moveTo>
                  <a:pt x="2640456" y="32004"/>
                </a:moveTo>
                <a:lnTo>
                  <a:pt x="2538856" y="34544"/>
                </a:lnTo>
                <a:lnTo>
                  <a:pt x="2539492" y="59944"/>
                </a:lnTo>
                <a:lnTo>
                  <a:pt x="2641092" y="57404"/>
                </a:lnTo>
                <a:lnTo>
                  <a:pt x="2640456" y="32004"/>
                </a:lnTo>
                <a:close/>
              </a:path>
              <a:path w="2971800" h="148589">
                <a:moveTo>
                  <a:pt x="2818129" y="27432"/>
                </a:moveTo>
                <a:lnTo>
                  <a:pt x="2716529" y="29972"/>
                </a:lnTo>
                <a:lnTo>
                  <a:pt x="2717165" y="55372"/>
                </a:lnTo>
                <a:lnTo>
                  <a:pt x="2818765" y="52832"/>
                </a:lnTo>
                <a:lnTo>
                  <a:pt x="2818129" y="27432"/>
                </a:lnTo>
                <a:close/>
              </a:path>
              <a:path w="2971800" h="148589">
                <a:moveTo>
                  <a:pt x="2947416" y="24765"/>
                </a:moveTo>
                <a:lnTo>
                  <a:pt x="2920746" y="24765"/>
                </a:lnTo>
                <a:lnTo>
                  <a:pt x="2921380" y="50165"/>
                </a:lnTo>
                <a:lnTo>
                  <a:pt x="2912850" y="50411"/>
                </a:lnTo>
                <a:lnTo>
                  <a:pt x="2896616" y="76200"/>
                </a:lnTo>
                <a:lnTo>
                  <a:pt x="2971800" y="36195"/>
                </a:lnTo>
                <a:lnTo>
                  <a:pt x="2947416" y="24765"/>
                </a:lnTo>
                <a:close/>
              </a:path>
              <a:path w="2971800" h="148589">
                <a:moveTo>
                  <a:pt x="2912218" y="25010"/>
                </a:moveTo>
                <a:lnTo>
                  <a:pt x="2894329" y="25527"/>
                </a:lnTo>
                <a:lnTo>
                  <a:pt x="2894965" y="50927"/>
                </a:lnTo>
                <a:lnTo>
                  <a:pt x="2912850" y="50411"/>
                </a:lnTo>
                <a:lnTo>
                  <a:pt x="2921000" y="37465"/>
                </a:lnTo>
                <a:lnTo>
                  <a:pt x="2912218" y="25010"/>
                </a:lnTo>
                <a:close/>
              </a:path>
              <a:path w="2971800" h="148589">
                <a:moveTo>
                  <a:pt x="2920746" y="24765"/>
                </a:moveTo>
                <a:lnTo>
                  <a:pt x="2912218" y="25010"/>
                </a:lnTo>
                <a:lnTo>
                  <a:pt x="2921000" y="37465"/>
                </a:lnTo>
                <a:lnTo>
                  <a:pt x="2912850" y="50411"/>
                </a:lnTo>
                <a:lnTo>
                  <a:pt x="2921380" y="50165"/>
                </a:lnTo>
                <a:lnTo>
                  <a:pt x="2920746" y="24765"/>
                </a:lnTo>
                <a:close/>
              </a:path>
              <a:path w="2971800" h="148589">
                <a:moveTo>
                  <a:pt x="2894583" y="0"/>
                </a:moveTo>
                <a:lnTo>
                  <a:pt x="2912218" y="25010"/>
                </a:lnTo>
                <a:lnTo>
                  <a:pt x="2920746" y="24765"/>
                </a:lnTo>
                <a:lnTo>
                  <a:pt x="2947416" y="24765"/>
                </a:lnTo>
                <a:lnTo>
                  <a:pt x="28945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53000" y="4152900"/>
            <a:ext cx="1676400" cy="76200"/>
          </a:xfrm>
          <a:custGeom>
            <a:avLst/>
            <a:gdLst/>
            <a:ahLst/>
            <a:cxnLst/>
            <a:rect l="l" t="t" r="r" b="b"/>
            <a:pathLst>
              <a:path w="16764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59266" y="50800"/>
                </a:lnTo>
                <a:lnTo>
                  <a:pt x="50800" y="50800"/>
                </a:lnTo>
                <a:lnTo>
                  <a:pt x="50800" y="25400"/>
                </a:lnTo>
                <a:lnTo>
                  <a:pt x="59266" y="25400"/>
                </a:lnTo>
                <a:lnTo>
                  <a:pt x="76200" y="0"/>
                </a:lnTo>
                <a:close/>
              </a:path>
              <a:path w="1676400" h="76200">
                <a:moveTo>
                  <a:pt x="50800" y="38100"/>
                </a:moveTo>
                <a:lnTo>
                  <a:pt x="50800" y="50800"/>
                </a:lnTo>
                <a:lnTo>
                  <a:pt x="59266" y="50800"/>
                </a:lnTo>
                <a:lnTo>
                  <a:pt x="50800" y="38100"/>
                </a:lnTo>
                <a:close/>
              </a:path>
              <a:path w="1676400" h="76200">
                <a:moveTo>
                  <a:pt x="152400" y="25400"/>
                </a:moveTo>
                <a:lnTo>
                  <a:pt x="59266" y="25400"/>
                </a:lnTo>
                <a:lnTo>
                  <a:pt x="50800" y="38100"/>
                </a:lnTo>
                <a:lnTo>
                  <a:pt x="59266" y="50800"/>
                </a:lnTo>
                <a:lnTo>
                  <a:pt x="152400" y="50800"/>
                </a:lnTo>
                <a:lnTo>
                  <a:pt x="152400" y="25400"/>
                </a:lnTo>
                <a:close/>
              </a:path>
              <a:path w="1676400" h="76200">
                <a:moveTo>
                  <a:pt x="59266" y="25400"/>
                </a:moveTo>
                <a:lnTo>
                  <a:pt x="50800" y="25400"/>
                </a:lnTo>
                <a:lnTo>
                  <a:pt x="50800" y="38100"/>
                </a:lnTo>
                <a:lnTo>
                  <a:pt x="59266" y="25400"/>
                </a:lnTo>
                <a:close/>
              </a:path>
              <a:path w="1676400" h="76200">
                <a:moveTo>
                  <a:pt x="330200" y="25400"/>
                </a:moveTo>
                <a:lnTo>
                  <a:pt x="228600" y="25400"/>
                </a:lnTo>
                <a:lnTo>
                  <a:pt x="228600" y="50800"/>
                </a:lnTo>
                <a:lnTo>
                  <a:pt x="330200" y="50800"/>
                </a:lnTo>
                <a:lnTo>
                  <a:pt x="330200" y="25400"/>
                </a:lnTo>
                <a:close/>
              </a:path>
              <a:path w="1676400" h="76200">
                <a:moveTo>
                  <a:pt x="508000" y="25400"/>
                </a:moveTo>
                <a:lnTo>
                  <a:pt x="406400" y="25400"/>
                </a:lnTo>
                <a:lnTo>
                  <a:pt x="406400" y="50800"/>
                </a:lnTo>
                <a:lnTo>
                  <a:pt x="508000" y="50800"/>
                </a:lnTo>
                <a:lnTo>
                  <a:pt x="508000" y="25400"/>
                </a:lnTo>
                <a:close/>
              </a:path>
              <a:path w="1676400" h="76200">
                <a:moveTo>
                  <a:pt x="685800" y="25400"/>
                </a:moveTo>
                <a:lnTo>
                  <a:pt x="584200" y="25400"/>
                </a:lnTo>
                <a:lnTo>
                  <a:pt x="584200" y="50800"/>
                </a:lnTo>
                <a:lnTo>
                  <a:pt x="685800" y="50800"/>
                </a:lnTo>
                <a:lnTo>
                  <a:pt x="685800" y="25400"/>
                </a:lnTo>
                <a:close/>
              </a:path>
              <a:path w="1676400" h="76200">
                <a:moveTo>
                  <a:pt x="863600" y="25400"/>
                </a:moveTo>
                <a:lnTo>
                  <a:pt x="762000" y="25400"/>
                </a:lnTo>
                <a:lnTo>
                  <a:pt x="762000" y="50800"/>
                </a:lnTo>
                <a:lnTo>
                  <a:pt x="863600" y="50800"/>
                </a:lnTo>
                <a:lnTo>
                  <a:pt x="863600" y="25400"/>
                </a:lnTo>
                <a:close/>
              </a:path>
              <a:path w="1676400" h="76200">
                <a:moveTo>
                  <a:pt x="1041400" y="25400"/>
                </a:moveTo>
                <a:lnTo>
                  <a:pt x="939800" y="25400"/>
                </a:lnTo>
                <a:lnTo>
                  <a:pt x="939800" y="50800"/>
                </a:lnTo>
                <a:lnTo>
                  <a:pt x="1041400" y="50800"/>
                </a:lnTo>
                <a:lnTo>
                  <a:pt x="1041400" y="25400"/>
                </a:lnTo>
                <a:close/>
              </a:path>
              <a:path w="1676400" h="76200">
                <a:moveTo>
                  <a:pt x="1219200" y="25400"/>
                </a:moveTo>
                <a:lnTo>
                  <a:pt x="1117600" y="25400"/>
                </a:lnTo>
                <a:lnTo>
                  <a:pt x="1117600" y="50800"/>
                </a:lnTo>
                <a:lnTo>
                  <a:pt x="1219200" y="50800"/>
                </a:lnTo>
                <a:lnTo>
                  <a:pt x="1219200" y="25400"/>
                </a:lnTo>
                <a:close/>
              </a:path>
              <a:path w="1676400" h="76200">
                <a:moveTo>
                  <a:pt x="1397000" y="25400"/>
                </a:moveTo>
                <a:lnTo>
                  <a:pt x="1295400" y="25400"/>
                </a:lnTo>
                <a:lnTo>
                  <a:pt x="1295400" y="50800"/>
                </a:lnTo>
                <a:lnTo>
                  <a:pt x="1397000" y="50800"/>
                </a:lnTo>
                <a:lnTo>
                  <a:pt x="1397000" y="25400"/>
                </a:lnTo>
                <a:close/>
              </a:path>
              <a:path w="1676400" h="76200">
                <a:moveTo>
                  <a:pt x="1574800" y="25400"/>
                </a:moveTo>
                <a:lnTo>
                  <a:pt x="1473200" y="25400"/>
                </a:lnTo>
                <a:lnTo>
                  <a:pt x="1473200" y="50800"/>
                </a:lnTo>
                <a:lnTo>
                  <a:pt x="1574800" y="50800"/>
                </a:lnTo>
                <a:lnTo>
                  <a:pt x="1574800" y="25400"/>
                </a:lnTo>
                <a:close/>
              </a:path>
              <a:path w="1676400" h="76200">
                <a:moveTo>
                  <a:pt x="1600200" y="0"/>
                </a:moveTo>
                <a:lnTo>
                  <a:pt x="1625600" y="38100"/>
                </a:lnTo>
                <a:lnTo>
                  <a:pt x="1600200" y="76200"/>
                </a:lnTo>
                <a:lnTo>
                  <a:pt x="1676400" y="38100"/>
                </a:lnTo>
                <a:lnTo>
                  <a:pt x="1600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72400" y="2324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30200" y="3810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30200" y="44450"/>
                </a:lnTo>
                <a:lnTo>
                  <a:pt x="330200" y="38100"/>
                </a:lnTo>
                <a:close/>
              </a:path>
              <a:path w="381000" h="76200">
                <a:moveTo>
                  <a:pt x="32596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25966" y="44450"/>
                </a:lnTo>
                <a:lnTo>
                  <a:pt x="330200" y="38100"/>
                </a:lnTo>
                <a:lnTo>
                  <a:pt x="325966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30200" y="31750"/>
                </a:lnTo>
                <a:lnTo>
                  <a:pt x="3302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  <a:path w="381000" h="76200">
                <a:moveTo>
                  <a:pt x="304800" y="0"/>
                </a:moveTo>
                <a:lnTo>
                  <a:pt x="330200" y="38100"/>
                </a:lnTo>
                <a:lnTo>
                  <a:pt x="3302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86600" y="41529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30200" y="3810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30200" y="44450"/>
                </a:lnTo>
                <a:lnTo>
                  <a:pt x="330200" y="38100"/>
                </a:lnTo>
                <a:close/>
              </a:path>
              <a:path w="381000" h="76200">
                <a:moveTo>
                  <a:pt x="32596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25966" y="44450"/>
                </a:lnTo>
                <a:lnTo>
                  <a:pt x="330200" y="38100"/>
                </a:lnTo>
                <a:lnTo>
                  <a:pt x="325966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30200" y="31750"/>
                </a:lnTo>
                <a:lnTo>
                  <a:pt x="3302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  <a:path w="381000" h="76200">
                <a:moveTo>
                  <a:pt x="304800" y="0"/>
                </a:moveTo>
                <a:lnTo>
                  <a:pt x="330200" y="38100"/>
                </a:lnTo>
                <a:lnTo>
                  <a:pt x="3302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579741" y="3849115"/>
            <a:ext cx="4057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latin typeface="Symbol"/>
                <a:cs typeface="Symbol"/>
              </a:rPr>
              <a:t></a:t>
            </a:r>
            <a:r>
              <a:rPr sz="3150" spc="7" baseline="-21164" dirty="0">
                <a:latin typeface="Arial MT"/>
                <a:cs typeface="Arial MT"/>
              </a:rPr>
              <a:t>1</a:t>
            </a:r>
            <a:endParaRPr sz="3150" baseline="-21164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84718" y="2161108"/>
            <a:ext cx="4057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latin typeface="Symbol"/>
                <a:cs typeface="Symbol"/>
              </a:rPr>
              <a:t></a:t>
            </a:r>
            <a:r>
              <a:rPr sz="3150" spc="7" baseline="-21164" dirty="0">
                <a:latin typeface="Arial MT"/>
                <a:cs typeface="Arial MT"/>
              </a:rPr>
              <a:t>5</a:t>
            </a:r>
            <a:endParaRPr sz="3150" baseline="-21164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02079" y="3726942"/>
            <a:ext cx="24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Cl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02079" y="1973960"/>
            <a:ext cx="24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Cl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48658" y="4260342"/>
            <a:ext cx="24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H’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14490" y="4184142"/>
            <a:ext cx="287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H</a:t>
            </a:r>
            <a:r>
              <a:rPr sz="1800" spc="-45" dirty="0">
                <a:latin typeface="Arial MT"/>
                <a:cs typeface="Arial MT"/>
              </a:rPr>
              <a:t>’</a:t>
            </a:r>
            <a:r>
              <a:rPr sz="1800" dirty="0">
                <a:latin typeface="Arial MT"/>
                <a:cs typeface="Arial MT"/>
              </a:rPr>
              <a:t>’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10458" y="1897760"/>
            <a:ext cx="24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H’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81670" y="1821560"/>
            <a:ext cx="287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H</a:t>
            </a:r>
            <a:r>
              <a:rPr sz="1800" spc="-45" dirty="0">
                <a:latin typeface="Arial MT"/>
                <a:cs typeface="Arial MT"/>
              </a:rPr>
              <a:t>’</a:t>
            </a:r>
            <a:r>
              <a:rPr sz="1800" dirty="0">
                <a:latin typeface="Arial MT"/>
                <a:cs typeface="Arial MT"/>
              </a:rPr>
              <a:t>’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" y="4714875"/>
            <a:ext cx="3286125" cy="214312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12250" cy="40051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000500"/>
              <a:ext cx="9144000" cy="28574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600" y="609600"/>
              <a:ext cx="2227326" cy="14524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4950" y="457200"/>
              <a:ext cx="2559049" cy="2362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85800" y="0"/>
            <a:ext cx="7772400" cy="685800"/>
          </a:xfrm>
          <a:custGeom>
            <a:avLst/>
            <a:gdLst/>
            <a:ahLst/>
            <a:cxnLst/>
            <a:rect l="l" t="t" r="r" b="b"/>
            <a:pathLst>
              <a:path w="7772400" h="685800">
                <a:moveTo>
                  <a:pt x="7772400" y="0"/>
                </a:moveTo>
                <a:lnTo>
                  <a:pt x="0" y="0"/>
                </a:lnTo>
                <a:lnTo>
                  <a:pt x="0" y="685800"/>
                </a:lnTo>
                <a:lnTo>
                  <a:pt x="7772400" y="685800"/>
                </a:lnTo>
                <a:lnTo>
                  <a:pt x="777240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7052" y="11684"/>
            <a:ext cx="6010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00"/>
                </a:solidFill>
              </a:rPr>
              <a:t>The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Anharmonic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Oscillator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640" y="667004"/>
            <a:ext cx="906399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44450" algn="just">
              <a:lnSpc>
                <a:spcPct val="100000"/>
              </a:lnSpc>
              <a:spcBef>
                <a:spcPts val="95"/>
              </a:spcBef>
              <a:buSzPct val="96428"/>
              <a:buChar char="•"/>
              <a:tabLst>
                <a:tab pos="175895" algn="l"/>
              </a:tabLst>
            </a:pPr>
            <a:r>
              <a:rPr sz="2800" spc="-5" dirty="0">
                <a:latin typeface="Arial MT"/>
                <a:cs typeface="Arial MT"/>
              </a:rPr>
              <a:t>Real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HCl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do</a:t>
            </a:r>
            <a:r>
              <a:rPr sz="2800" dirty="0">
                <a:latin typeface="Arial MT"/>
                <a:cs typeface="Arial MT"/>
              </a:rPr>
              <a:t> not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obey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laws</a:t>
            </a:r>
            <a:r>
              <a:rPr sz="2800" dirty="0">
                <a:latin typeface="Arial MT"/>
                <a:cs typeface="Arial MT"/>
              </a:rPr>
              <a:t> of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simple</a:t>
            </a:r>
            <a:r>
              <a:rPr sz="2800" dirty="0">
                <a:latin typeface="Arial MT"/>
                <a:cs typeface="Arial MT"/>
              </a:rPr>
              <a:t> harmonic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motion.</a:t>
            </a:r>
            <a:r>
              <a:rPr sz="2800" spc="69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If</a:t>
            </a:r>
            <a:r>
              <a:rPr sz="2800" spc="69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7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bonds</a:t>
            </a:r>
            <a:r>
              <a:rPr sz="2800" spc="69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between</a:t>
            </a:r>
            <a:r>
              <a:rPr sz="2800" spc="70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7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atom</a:t>
            </a:r>
            <a:r>
              <a:rPr sz="2800" spc="68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spc="69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stretched</a:t>
            </a:r>
            <a:r>
              <a:rPr sz="2800" spc="70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,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there </a:t>
            </a:r>
            <a:r>
              <a:rPr sz="2800" spc="-5" dirty="0">
                <a:latin typeface="Arial MT"/>
                <a:cs typeface="Arial MT"/>
              </a:rPr>
              <a:t>comes a </a:t>
            </a:r>
            <a:r>
              <a:rPr sz="2800" dirty="0">
                <a:latin typeface="Arial MT"/>
                <a:cs typeface="Arial MT"/>
              </a:rPr>
              <a:t>point </a:t>
            </a:r>
            <a:r>
              <a:rPr sz="2800" spc="-5" dirty="0">
                <a:latin typeface="Arial MT"/>
                <a:cs typeface="Arial MT"/>
              </a:rPr>
              <a:t>at </a:t>
            </a:r>
            <a:r>
              <a:rPr sz="2800" dirty="0">
                <a:latin typeface="Arial MT"/>
                <a:cs typeface="Arial MT"/>
              </a:rPr>
              <a:t>which </a:t>
            </a:r>
            <a:r>
              <a:rPr sz="2800" spc="-5" dirty="0">
                <a:latin typeface="Arial MT"/>
                <a:cs typeface="Arial MT"/>
              </a:rPr>
              <a:t>it will break- the </a:t>
            </a:r>
            <a:r>
              <a:rPr sz="2800" dirty="0">
                <a:latin typeface="Arial MT"/>
                <a:cs typeface="Arial MT"/>
              </a:rPr>
              <a:t>molecule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dissociates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into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atoms.</a:t>
            </a:r>
            <a:endParaRPr sz="2800">
              <a:latin typeface="Arial MT"/>
              <a:cs typeface="Arial MT"/>
            </a:endParaRPr>
          </a:p>
          <a:p>
            <a:pPr marL="50800" marR="43180" algn="just">
              <a:lnSpc>
                <a:spcPct val="100000"/>
              </a:lnSpc>
              <a:spcBef>
                <a:spcPts val="1680"/>
              </a:spcBef>
              <a:buSzPct val="96428"/>
              <a:buChar char="•"/>
              <a:tabLst>
                <a:tab pos="175895" algn="l"/>
              </a:tabLst>
            </a:pP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purely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empirical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expression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which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fits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dirty="0">
                <a:latin typeface="Arial MT"/>
                <a:cs typeface="Arial MT"/>
              </a:rPr>
              <a:t> anharmonic</a:t>
            </a:r>
            <a:r>
              <a:rPr sz="2800" spc="7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curve</a:t>
            </a:r>
            <a:r>
              <a:rPr sz="2800" spc="7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spc="69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</a:t>
            </a:r>
            <a:r>
              <a:rPr sz="2800" spc="7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approximation</a:t>
            </a:r>
            <a:r>
              <a:rPr sz="2800" spc="7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was</a:t>
            </a:r>
            <a:r>
              <a:rPr sz="2800" spc="7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derived</a:t>
            </a:r>
            <a:r>
              <a:rPr sz="2800" spc="7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by</a:t>
            </a:r>
            <a:endParaRPr sz="2800">
              <a:latin typeface="Arial MT"/>
              <a:cs typeface="Arial MT"/>
            </a:endParaRPr>
          </a:p>
          <a:p>
            <a:pPr marL="50800" algn="just">
              <a:lnSpc>
                <a:spcPct val="100000"/>
              </a:lnSpc>
              <a:spcBef>
                <a:spcPts val="5"/>
              </a:spcBef>
            </a:pPr>
            <a:r>
              <a:rPr sz="2800" spc="-95" dirty="0">
                <a:latin typeface="Arial MT"/>
                <a:cs typeface="Arial MT"/>
              </a:rPr>
              <a:t>P.M.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Morse,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 called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Morse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function:</a:t>
            </a:r>
            <a:endParaRPr sz="2800">
              <a:latin typeface="Arial MT"/>
              <a:cs typeface="Arial MT"/>
            </a:endParaRPr>
          </a:p>
          <a:p>
            <a:pPr marL="50800" marR="45720" algn="just">
              <a:lnSpc>
                <a:spcPct val="100000"/>
              </a:lnSpc>
              <a:spcBef>
                <a:spcPts val="1680"/>
              </a:spcBef>
              <a:buSzPct val="96428"/>
              <a:buChar char="•"/>
              <a:tabLst>
                <a:tab pos="175895" algn="l"/>
              </a:tabLst>
            </a:pPr>
            <a:r>
              <a:rPr sz="2800" spc="-5" dirty="0">
                <a:latin typeface="Arial MT"/>
                <a:cs typeface="Arial MT"/>
              </a:rPr>
              <a:t>V(r)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=</a:t>
            </a:r>
            <a:r>
              <a:rPr sz="2800" dirty="0">
                <a:latin typeface="Arial MT"/>
                <a:cs typeface="Arial MT"/>
              </a:rPr>
              <a:t> D</a:t>
            </a:r>
            <a:r>
              <a:rPr sz="2775" baseline="-21021" dirty="0">
                <a:latin typeface="Arial MT"/>
                <a:cs typeface="Arial MT"/>
              </a:rPr>
              <a:t>eq</a:t>
            </a:r>
            <a:r>
              <a:rPr sz="2800" dirty="0">
                <a:latin typeface="Arial MT"/>
                <a:cs typeface="Arial MT"/>
              </a:rPr>
              <a:t>.[ </a:t>
            </a:r>
            <a:r>
              <a:rPr sz="2800" spc="-5" dirty="0">
                <a:latin typeface="Arial MT"/>
                <a:cs typeface="Arial MT"/>
              </a:rPr>
              <a:t>1 - exp { a ( </a:t>
            </a:r>
            <a:r>
              <a:rPr sz="2800" dirty="0">
                <a:latin typeface="Arial MT"/>
                <a:cs typeface="Arial MT"/>
              </a:rPr>
              <a:t>r</a:t>
            </a:r>
            <a:r>
              <a:rPr sz="2775" baseline="-21021" dirty="0">
                <a:latin typeface="Arial MT"/>
                <a:cs typeface="Arial MT"/>
              </a:rPr>
              <a:t>eq </a:t>
            </a:r>
            <a:r>
              <a:rPr sz="2800" spc="-5" dirty="0">
                <a:latin typeface="Arial MT"/>
                <a:cs typeface="Arial MT"/>
              </a:rPr>
              <a:t>- </a:t>
            </a:r>
            <a:r>
              <a:rPr sz="2800" dirty="0">
                <a:latin typeface="Arial MT"/>
                <a:cs typeface="Arial MT"/>
              </a:rPr>
              <a:t>r)}]</a:t>
            </a:r>
            <a:r>
              <a:rPr sz="2775" baseline="25525" dirty="0">
                <a:latin typeface="Arial MT"/>
                <a:cs typeface="Arial MT"/>
              </a:rPr>
              <a:t>2</a:t>
            </a:r>
            <a:r>
              <a:rPr sz="2800" dirty="0">
                <a:latin typeface="Arial MT"/>
                <a:cs typeface="Arial MT"/>
              </a:rPr>
              <a:t>, </a:t>
            </a:r>
            <a:r>
              <a:rPr sz="2800" spc="-5" dirty="0">
                <a:latin typeface="Arial MT"/>
                <a:cs typeface="Arial MT"/>
              </a:rPr>
              <a:t>where a is a </a:t>
            </a:r>
            <a:r>
              <a:rPr sz="2800" dirty="0">
                <a:latin typeface="Arial MT"/>
                <a:cs typeface="Arial MT"/>
              </a:rPr>
              <a:t>constant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for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</a:t>
            </a:r>
            <a:r>
              <a:rPr sz="2800" dirty="0">
                <a:latin typeface="Arial MT"/>
                <a:cs typeface="Arial MT"/>
              </a:rPr>
              <a:t> particular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molecule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5" dirty="0">
                <a:latin typeface="Arial MT"/>
                <a:cs typeface="Arial MT"/>
              </a:rPr>
              <a:t>D</a:t>
            </a:r>
            <a:r>
              <a:rPr sz="2775" spc="7" baseline="-21021" dirty="0">
                <a:latin typeface="Arial MT"/>
                <a:cs typeface="Arial MT"/>
              </a:rPr>
              <a:t>eq</a:t>
            </a:r>
            <a:r>
              <a:rPr sz="2775" spc="15" baseline="-21021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dissociation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30" dirty="0">
                <a:latin typeface="Arial MT"/>
                <a:cs typeface="Arial MT"/>
              </a:rPr>
              <a:t>energy.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0"/>
            <a:ext cx="67818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76200"/>
            <a:ext cx="9144000" cy="5761990"/>
            <a:chOff x="0" y="76200"/>
            <a:chExt cx="9144000" cy="57619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200"/>
              <a:ext cx="9144000" cy="51950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19526" y="5271211"/>
              <a:ext cx="1557274" cy="56676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83540" y="6197295"/>
            <a:ext cx="6372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33CC"/>
                </a:solidFill>
                <a:latin typeface="Arial MT"/>
                <a:cs typeface="Arial MT"/>
              </a:rPr>
              <a:t>Selection Rules:</a:t>
            </a:r>
            <a:r>
              <a:rPr sz="2800" spc="15" dirty="0">
                <a:solidFill>
                  <a:srgbClr val="FF33CC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latin typeface="Symbol"/>
                <a:cs typeface="Symbol"/>
              </a:rPr>
              <a:t>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MT"/>
                <a:cs typeface="Arial MT"/>
              </a:rPr>
              <a:t>v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=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95" dirty="0">
                <a:latin typeface="Arial MT"/>
                <a:cs typeface="Arial MT"/>
              </a:rPr>
              <a:t>±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1,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95" dirty="0">
                <a:latin typeface="Arial MT"/>
                <a:cs typeface="Arial MT"/>
              </a:rPr>
              <a:t>±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2,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95" dirty="0">
                <a:latin typeface="Arial MT"/>
                <a:cs typeface="Arial MT"/>
              </a:rPr>
              <a:t>±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3,…….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553200"/>
            <a:chOff x="0" y="0"/>
            <a:chExt cx="9144000" cy="65532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43200"/>
              <a:ext cx="5618099" cy="3810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1600" y="0"/>
              <a:ext cx="3962400" cy="4191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624281"/>
            <a:ext cx="7122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1.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v=0</a:t>
            </a:r>
            <a:r>
              <a:rPr sz="2800" spc="-5" dirty="0">
                <a:latin typeface="Symbol"/>
                <a:cs typeface="Symbol"/>
              </a:rPr>
              <a:t></a:t>
            </a:r>
            <a:r>
              <a:rPr sz="2800" spc="-5" dirty="0">
                <a:latin typeface="Calibri"/>
                <a:cs typeface="Calibri"/>
              </a:rPr>
              <a:t>v=1,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Symbol"/>
                <a:cs typeface="Symbol"/>
              </a:rPr>
              <a:t>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=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+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considerable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intensity.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972" y="1264666"/>
            <a:ext cx="1289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Symbol"/>
                <a:cs typeface="Symbol"/>
              </a:rPr>
              <a:t>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=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Symbol"/>
                <a:cs typeface="Symbol"/>
              </a:rPr>
              <a:t></a:t>
            </a:r>
            <a:r>
              <a:rPr sz="2775" baseline="-21021" dirty="0">
                <a:latin typeface="Calibri"/>
                <a:cs typeface="Calibri"/>
              </a:rPr>
              <a:t>v=1</a:t>
            </a:r>
            <a:endParaRPr sz="2775" baseline="-21021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2873" y="1351534"/>
            <a:ext cx="768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200" spc="-7" baseline="13888" dirty="0">
                <a:latin typeface="Calibri"/>
                <a:cs typeface="Calibri"/>
              </a:rPr>
              <a:t>-</a:t>
            </a:r>
            <a:r>
              <a:rPr sz="4200" spc="-75" baseline="13888" dirty="0">
                <a:latin typeface="Calibri"/>
                <a:cs typeface="Calibri"/>
              </a:rPr>
              <a:t> </a:t>
            </a:r>
            <a:r>
              <a:rPr sz="4200" baseline="13888" dirty="0">
                <a:latin typeface="Symbol"/>
                <a:cs typeface="Symbol"/>
              </a:rPr>
              <a:t></a:t>
            </a:r>
            <a:r>
              <a:rPr sz="1850" dirty="0">
                <a:latin typeface="Calibri"/>
                <a:cs typeface="Calibri"/>
              </a:rPr>
              <a:t>v=0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39" y="1690395"/>
            <a:ext cx="7938770" cy="194691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926465">
              <a:lnSpc>
                <a:spcPct val="100000"/>
              </a:lnSpc>
              <a:spcBef>
                <a:spcPts val="1780"/>
              </a:spcBef>
              <a:tabLst>
                <a:tab pos="1265555" algn="l"/>
                <a:tab pos="2908935" algn="l"/>
                <a:tab pos="5343525" algn="l"/>
              </a:tabLst>
            </a:pPr>
            <a:r>
              <a:rPr sz="2800" spc="-5" dirty="0">
                <a:latin typeface="Calibri"/>
                <a:cs typeface="Calibri"/>
              </a:rPr>
              <a:t>=	</a:t>
            </a:r>
            <a:r>
              <a:rPr sz="2800" dirty="0">
                <a:latin typeface="Calibri"/>
                <a:cs typeface="Calibri"/>
              </a:rPr>
              <a:t>(1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+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½ )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Symbol"/>
                <a:cs typeface="Symbol"/>
              </a:rPr>
              <a:t></a:t>
            </a:r>
            <a:r>
              <a:rPr sz="2775" baseline="-21021" dirty="0">
                <a:latin typeface="Calibri"/>
                <a:cs typeface="Calibri"/>
              </a:rPr>
              <a:t>e	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1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(1 +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½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)</a:t>
            </a:r>
            <a:r>
              <a:rPr sz="2775" spc="15" baseline="25525" dirty="0">
                <a:latin typeface="Calibri"/>
                <a:cs typeface="Calibri"/>
              </a:rPr>
              <a:t>2</a:t>
            </a:r>
            <a:r>
              <a:rPr sz="2775" spc="330" baseline="25525" dirty="0">
                <a:latin typeface="Calibri"/>
                <a:cs typeface="Calibri"/>
              </a:rPr>
              <a:t> </a:t>
            </a:r>
            <a:r>
              <a:rPr sz="2800" dirty="0">
                <a:latin typeface="Symbol"/>
                <a:cs typeface="Symbol"/>
              </a:rPr>
              <a:t></a:t>
            </a:r>
            <a:r>
              <a:rPr sz="2775" baseline="-21021" dirty="0">
                <a:latin typeface="Calibri"/>
                <a:cs typeface="Calibri"/>
              </a:rPr>
              <a:t>e</a:t>
            </a:r>
            <a:r>
              <a:rPr sz="2775" spc="7" baseline="-21021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x</a:t>
            </a:r>
            <a:r>
              <a:rPr sz="2775" spc="-52" baseline="-21021" dirty="0">
                <a:latin typeface="Calibri"/>
                <a:cs typeface="Calibri"/>
              </a:rPr>
              <a:t>e</a:t>
            </a:r>
            <a:r>
              <a:rPr sz="2775" spc="-7" baseline="-21021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	{½ </a:t>
            </a:r>
            <a:r>
              <a:rPr sz="2800" dirty="0">
                <a:latin typeface="Symbol"/>
                <a:cs typeface="Symbol"/>
              </a:rPr>
              <a:t></a:t>
            </a:r>
            <a:r>
              <a:rPr sz="2775" baseline="-21021" dirty="0">
                <a:latin typeface="Calibri"/>
                <a:cs typeface="Calibri"/>
              </a:rPr>
              <a:t>e</a:t>
            </a:r>
            <a:r>
              <a:rPr sz="2775" spc="615" baseline="-21021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-(½)</a:t>
            </a:r>
            <a:r>
              <a:rPr sz="2775" spc="-7" baseline="25525" dirty="0">
                <a:latin typeface="Calibri"/>
                <a:cs typeface="Calibri"/>
              </a:rPr>
              <a:t>2</a:t>
            </a:r>
            <a:r>
              <a:rPr sz="2775" spc="322" baseline="25525" dirty="0">
                <a:latin typeface="Calibri"/>
                <a:cs typeface="Calibri"/>
              </a:rPr>
              <a:t> </a:t>
            </a:r>
            <a:r>
              <a:rPr sz="2800" dirty="0">
                <a:latin typeface="Symbol"/>
                <a:cs typeface="Symbol"/>
              </a:rPr>
              <a:t></a:t>
            </a:r>
            <a:r>
              <a:rPr sz="2775" baseline="-21021" dirty="0">
                <a:latin typeface="Calibri"/>
                <a:cs typeface="Calibri"/>
              </a:rPr>
              <a:t>e</a:t>
            </a:r>
            <a:r>
              <a:rPr sz="2775" spc="7" baseline="-21021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x</a:t>
            </a:r>
            <a:r>
              <a:rPr sz="2775" spc="-52" baseline="-21021" dirty="0">
                <a:latin typeface="Calibri"/>
                <a:cs typeface="Calibri"/>
              </a:rPr>
              <a:t>e</a:t>
            </a:r>
            <a:r>
              <a:rPr sz="2775" spc="300" baseline="-21021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}</a:t>
            </a:r>
            <a:endParaRPr sz="28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1685"/>
              </a:spcBef>
              <a:tabLst>
                <a:tab pos="1266190" algn="l"/>
              </a:tabLst>
            </a:pPr>
            <a:r>
              <a:rPr sz="2800" spc="-5" dirty="0">
                <a:latin typeface="Calibri"/>
                <a:cs typeface="Calibri"/>
              </a:rPr>
              <a:t>=	</a:t>
            </a:r>
            <a:r>
              <a:rPr sz="2800" spc="-10" dirty="0">
                <a:latin typeface="Symbol"/>
                <a:cs typeface="Symbol"/>
              </a:rPr>
              <a:t></a:t>
            </a:r>
            <a:r>
              <a:rPr sz="2775" spc="15" baseline="-21021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</a:t>
            </a:r>
            <a:r>
              <a:rPr sz="2800" spc="-204" dirty="0">
                <a:latin typeface="Calibri"/>
                <a:cs typeface="Calibri"/>
              </a:rPr>
              <a:t> </a:t>
            </a:r>
            <a:r>
              <a:rPr sz="2800" spc="-80" dirty="0">
                <a:latin typeface="Calibri"/>
                <a:cs typeface="Calibri"/>
              </a:rPr>
              <a:t>x</a:t>
            </a:r>
            <a:r>
              <a:rPr sz="2775" spc="15" baseline="-21021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)cm</a:t>
            </a:r>
            <a:r>
              <a:rPr sz="2775" spc="7" baseline="25525" dirty="0">
                <a:latin typeface="Calibri"/>
                <a:cs typeface="Calibri"/>
              </a:rPr>
              <a:t>-1</a:t>
            </a:r>
            <a:r>
              <a:rPr sz="2775" spc="307" baseline="255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……………………(a)</a:t>
            </a:r>
            <a:endParaRPr sz="2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latin typeface="Calibri"/>
                <a:cs typeface="Calibri"/>
              </a:rPr>
              <a:t>2.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v=0</a:t>
            </a:r>
            <a:r>
              <a:rPr sz="2800" spc="-5" dirty="0">
                <a:latin typeface="Symbol"/>
                <a:cs typeface="Symbol"/>
              </a:rPr>
              <a:t></a:t>
            </a:r>
            <a:r>
              <a:rPr sz="2800" spc="-5" dirty="0">
                <a:latin typeface="Calibri"/>
                <a:cs typeface="Calibri"/>
              </a:rPr>
              <a:t>v=2,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Symbol"/>
                <a:cs typeface="Symbol"/>
              </a:rPr>
              <a:t>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 =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+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small </a:t>
            </a:r>
            <a:r>
              <a:rPr sz="2800" spc="-30" dirty="0">
                <a:latin typeface="Calibri"/>
                <a:cs typeface="Calibri"/>
              </a:rPr>
              <a:t>intensity.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587" y="3825316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Symbol"/>
                <a:cs typeface="Symbol"/>
              </a:rPr>
              <a:t>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=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Symbol"/>
                <a:cs typeface="Symbol"/>
              </a:rPr>
              <a:t></a:t>
            </a:r>
            <a:r>
              <a:rPr sz="2775" baseline="-21021" dirty="0">
                <a:latin typeface="Calibri"/>
                <a:cs typeface="Calibri"/>
              </a:rPr>
              <a:t>v=2</a:t>
            </a:r>
            <a:endParaRPr sz="2775" baseline="-21021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7489" y="3912184"/>
            <a:ext cx="768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200" spc="-7" baseline="13888" dirty="0">
                <a:latin typeface="Calibri"/>
                <a:cs typeface="Calibri"/>
              </a:rPr>
              <a:t>-</a:t>
            </a:r>
            <a:r>
              <a:rPr sz="4200" spc="-75" baseline="13888" dirty="0">
                <a:latin typeface="Calibri"/>
                <a:cs typeface="Calibri"/>
              </a:rPr>
              <a:t> </a:t>
            </a:r>
            <a:r>
              <a:rPr sz="4200" baseline="13888" dirty="0">
                <a:latin typeface="Symbol"/>
                <a:cs typeface="Symbol"/>
              </a:rPr>
              <a:t></a:t>
            </a:r>
            <a:r>
              <a:rPr sz="1850" dirty="0">
                <a:latin typeface="Calibri"/>
                <a:cs typeface="Calibri"/>
              </a:rPr>
              <a:t>v=1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1832" y="4251350"/>
            <a:ext cx="7050405" cy="130683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80"/>
              </a:spcBef>
              <a:tabLst>
                <a:tab pos="376555" algn="l"/>
                <a:tab pos="2020570" algn="l"/>
                <a:tab pos="4455160" algn="l"/>
              </a:tabLst>
            </a:pPr>
            <a:r>
              <a:rPr sz="2800" spc="-5" dirty="0">
                <a:latin typeface="Calibri"/>
                <a:cs typeface="Calibri"/>
              </a:rPr>
              <a:t>=	</a:t>
            </a:r>
            <a:r>
              <a:rPr sz="2800" dirty="0">
                <a:latin typeface="Calibri"/>
                <a:cs typeface="Calibri"/>
              </a:rPr>
              <a:t>(2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+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½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Symbol"/>
                <a:cs typeface="Symbol"/>
              </a:rPr>
              <a:t></a:t>
            </a:r>
            <a:r>
              <a:rPr sz="2775" baseline="-21021" dirty="0">
                <a:latin typeface="Calibri"/>
                <a:cs typeface="Calibri"/>
              </a:rPr>
              <a:t>e	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1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(2 +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½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)</a:t>
            </a:r>
            <a:r>
              <a:rPr sz="2775" spc="15" baseline="25525" dirty="0">
                <a:latin typeface="Calibri"/>
                <a:cs typeface="Calibri"/>
              </a:rPr>
              <a:t>2</a:t>
            </a:r>
            <a:r>
              <a:rPr sz="2775" spc="330" baseline="25525" dirty="0">
                <a:latin typeface="Calibri"/>
                <a:cs typeface="Calibri"/>
              </a:rPr>
              <a:t> </a:t>
            </a:r>
            <a:r>
              <a:rPr sz="2800" dirty="0">
                <a:latin typeface="Symbol"/>
                <a:cs typeface="Symbol"/>
              </a:rPr>
              <a:t></a:t>
            </a:r>
            <a:r>
              <a:rPr sz="2775" baseline="-21021" dirty="0">
                <a:latin typeface="Calibri"/>
                <a:cs typeface="Calibri"/>
              </a:rPr>
              <a:t>e</a:t>
            </a:r>
            <a:r>
              <a:rPr sz="2775" spc="7" baseline="-21021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x</a:t>
            </a:r>
            <a:r>
              <a:rPr sz="2775" spc="-52" baseline="-21021" dirty="0">
                <a:latin typeface="Calibri"/>
                <a:cs typeface="Calibri"/>
              </a:rPr>
              <a:t>e</a:t>
            </a:r>
            <a:r>
              <a:rPr sz="2775" spc="-7" baseline="-21021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	{½ </a:t>
            </a:r>
            <a:r>
              <a:rPr sz="2800" dirty="0">
                <a:latin typeface="Symbol"/>
                <a:cs typeface="Symbol"/>
              </a:rPr>
              <a:t></a:t>
            </a:r>
            <a:r>
              <a:rPr sz="2775" baseline="-21021" dirty="0">
                <a:latin typeface="Calibri"/>
                <a:cs typeface="Calibri"/>
              </a:rPr>
              <a:t>e</a:t>
            </a:r>
            <a:r>
              <a:rPr sz="2775" spc="615" baseline="-21021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-(½)</a:t>
            </a:r>
            <a:r>
              <a:rPr sz="2775" spc="-7" baseline="25525" dirty="0">
                <a:latin typeface="Calibri"/>
                <a:cs typeface="Calibri"/>
              </a:rPr>
              <a:t>2</a:t>
            </a:r>
            <a:r>
              <a:rPr sz="2775" spc="322" baseline="25525" dirty="0">
                <a:latin typeface="Calibri"/>
                <a:cs typeface="Calibri"/>
              </a:rPr>
              <a:t> </a:t>
            </a:r>
            <a:r>
              <a:rPr sz="2800" dirty="0">
                <a:latin typeface="Symbol"/>
                <a:cs typeface="Symbol"/>
              </a:rPr>
              <a:t></a:t>
            </a:r>
            <a:r>
              <a:rPr sz="2775" baseline="-21021" dirty="0">
                <a:latin typeface="Calibri"/>
                <a:cs typeface="Calibri"/>
              </a:rPr>
              <a:t>e</a:t>
            </a:r>
            <a:r>
              <a:rPr sz="2775" spc="7" baseline="-21021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x</a:t>
            </a:r>
            <a:r>
              <a:rPr sz="2775" spc="-52" baseline="-21021" dirty="0">
                <a:latin typeface="Calibri"/>
                <a:cs typeface="Calibri"/>
              </a:rPr>
              <a:t>e</a:t>
            </a:r>
            <a:r>
              <a:rPr sz="2775" spc="300" baseline="-21021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}</a:t>
            </a:r>
            <a:endParaRPr sz="2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1685"/>
              </a:spcBef>
            </a:pPr>
            <a:r>
              <a:rPr sz="2800" spc="-5" dirty="0">
                <a:latin typeface="Calibri"/>
                <a:cs typeface="Calibri"/>
              </a:rPr>
              <a:t>=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</a:t>
            </a:r>
            <a:r>
              <a:rPr sz="2800" spc="-10" dirty="0">
                <a:latin typeface="Symbol"/>
                <a:cs typeface="Symbol"/>
              </a:rPr>
              <a:t></a:t>
            </a:r>
            <a:r>
              <a:rPr sz="2775" spc="15" baseline="-21021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</a:t>
            </a:r>
            <a:r>
              <a:rPr sz="2800" spc="-204" dirty="0">
                <a:latin typeface="Calibri"/>
                <a:cs typeface="Calibri"/>
              </a:rPr>
              <a:t> </a:t>
            </a:r>
            <a:r>
              <a:rPr sz="2800" spc="-80" dirty="0">
                <a:latin typeface="Calibri"/>
                <a:cs typeface="Calibri"/>
              </a:rPr>
              <a:t>x</a:t>
            </a:r>
            <a:r>
              <a:rPr sz="2775" spc="15" baseline="-21021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)cm</a:t>
            </a:r>
            <a:r>
              <a:rPr sz="2775" spc="7" baseline="25525" dirty="0">
                <a:latin typeface="Calibri"/>
                <a:cs typeface="Calibri"/>
              </a:rPr>
              <a:t>-1</a:t>
            </a:r>
            <a:endParaRPr sz="2775" baseline="25525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548081"/>
            <a:ext cx="7122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v=0</a:t>
            </a:r>
            <a:r>
              <a:rPr sz="2800" spc="-5" dirty="0">
                <a:solidFill>
                  <a:srgbClr val="000000"/>
                </a:solidFill>
                <a:latin typeface="Symbol"/>
                <a:cs typeface="Symbol"/>
              </a:rPr>
              <a:t>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v=3,</a:t>
            </a:r>
            <a:r>
              <a:rPr sz="28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Symbol"/>
                <a:cs typeface="Symbol"/>
              </a:rPr>
              <a:t>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considerable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intensity.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972" y="1188466"/>
            <a:ext cx="1391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Symbol"/>
                <a:cs typeface="Symbol"/>
              </a:rPr>
              <a:t>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=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Symbol"/>
                <a:cs typeface="Symbol"/>
              </a:rPr>
              <a:t>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775" spc="7" baseline="-21021" dirty="0">
                <a:latin typeface="Calibri"/>
                <a:cs typeface="Calibri"/>
              </a:rPr>
              <a:t>v=3</a:t>
            </a:r>
            <a:endParaRPr sz="2775" baseline="-21021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4982" y="1275334"/>
            <a:ext cx="84899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200" spc="-7" baseline="13888" dirty="0">
                <a:latin typeface="Calibri"/>
                <a:cs typeface="Calibri"/>
              </a:rPr>
              <a:t>-</a:t>
            </a:r>
            <a:r>
              <a:rPr sz="4200" spc="-44" baseline="13888" dirty="0">
                <a:latin typeface="Calibri"/>
                <a:cs typeface="Calibri"/>
              </a:rPr>
              <a:t> </a:t>
            </a:r>
            <a:r>
              <a:rPr sz="4200" spc="-7" baseline="13888" dirty="0">
                <a:latin typeface="Symbol"/>
                <a:cs typeface="Symbol"/>
              </a:rPr>
              <a:t></a:t>
            </a:r>
            <a:r>
              <a:rPr sz="4200" spc="-157" baseline="13888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Calibri"/>
                <a:cs typeface="Calibri"/>
              </a:rPr>
              <a:t>v=0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39" y="1614195"/>
            <a:ext cx="8813165" cy="456628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926465">
              <a:lnSpc>
                <a:spcPct val="100000"/>
              </a:lnSpc>
              <a:spcBef>
                <a:spcPts val="1780"/>
              </a:spcBef>
              <a:tabLst>
                <a:tab pos="1265555" algn="l"/>
                <a:tab pos="2908935" algn="l"/>
                <a:tab pos="5343525" algn="l"/>
              </a:tabLst>
            </a:pPr>
            <a:r>
              <a:rPr sz="2800" spc="-5" dirty="0">
                <a:latin typeface="Calibri"/>
                <a:cs typeface="Calibri"/>
              </a:rPr>
              <a:t>=	</a:t>
            </a:r>
            <a:r>
              <a:rPr sz="2800" dirty="0">
                <a:latin typeface="Calibri"/>
                <a:cs typeface="Calibri"/>
              </a:rPr>
              <a:t>(3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+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½ )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Symbol"/>
                <a:cs typeface="Symbol"/>
              </a:rPr>
              <a:t></a:t>
            </a:r>
            <a:r>
              <a:rPr sz="2775" baseline="-21021" dirty="0">
                <a:latin typeface="Calibri"/>
                <a:cs typeface="Calibri"/>
              </a:rPr>
              <a:t>e	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1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(3 +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½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)</a:t>
            </a:r>
            <a:r>
              <a:rPr sz="2775" spc="15" baseline="25525" dirty="0">
                <a:latin typeface="Calibri"/>
                <a:cs typeface="Calibri"/>
              </a:rPr>
              <a:t>2</a:t>
            </a:r>
            <a:r>
              <a:rPr sz="2775" spc="330" baseline="25525" dirty="0">
                <a:latin typeface="Calibri"/>
                <a:cs typeface="Calibri"/>
              </a:rPr>
              <a:t> </a:t>
            </a:r>
            <a:r>
              <a:rPr sz="2800" dirty="0">
                <a:latin typeface="Symbol"/>
                <a:cs typeface="Symbol"/>
              </a:rPr>
              <a:t></a:t>
            </a:r>
            <a:r>
              <a:rPr sz="2775" baseline="-21021" dirty="0">
                <a:latin typeface="Calibri"/>
                <a:cs typeface="Calibri"/>
              </a:rPr>
              <a:t>e</a:t>
            </a:r>
            <a:r>
              <a:rPr sz="2775" spc="7" baseline="-21021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x</a:t>
            </a:r>
            <a:r>
              <a:rPr sz="2775" spc="-52" baseline="-21021" dirty="0">
                <a:latin typeface="Calibri"/>
                <a:cs typeface="Calibri"/>
              </a:rPr>
              <a:t>e</a:t>
            </a:r>
            <a:r>
              <a:rPr sz="2775" spc="-7" baseline="-21021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	{½ </a:t>
            </a:r>
            <a:r>
              <a:rPr sz="2800" dirty="0">
                <a:latin typeface="Symbol"/>
                <a:cs typeface="Symbol"/>
              </a:rPr>
              <a:t></a:t>
            </a:r>
            <a:r>
              <a:rPr sz="2775" baseline="-21021" dirty="0">
                <a:latin typeface="Calibri"/>
                <a:cs typeface="Calibri"/>
              </a:rPr>
              <a:t>e</a:t>
            </a:r>
            <a:r>
              <a:rPr sz="2775" spc="615" baseline="-21021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-(½)</a:t>
            </a:r>
            <a:r>
              <a:rPr sz="2775" spc="-7" baseline="25525" dirty="0">
                <a:latin typeface="Calibri"/>
                <a:cs typeface="Calibri"/>
              </a:rPr>
              <a:t>2</a:t>
            </a:r>
            <a:r>
              <a:rPr sz="2775" spc="330" baseline="25525" dirty="0">
                <a:latin typeface="Calibri"/>
                <a:cs typeface="Calibri"/>
              </a:rPr>
              <a:t> </a:t>
            </a:r>
            <a:r>
              <a:rPr sz="2800" dirty="0">
                <a:latin typeface="Symbol"/>
                <a:cs typeface="Symbol"/>
              </a:rPr>
              <a:t></a:t>
            </a:r>
            <a:r>
              <a:rPr sz="2775" baseline="-21021" dirty="0">
                <a:latin typeface="Calibri"/>
                <a:cs typeface="Calibri"/>
              </a:rPr>
              <a:t>e</a:t>
            </a:r>
            <a:r>
              <a:rPr sz="2775" spc="15" baseline="-21021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x</a:t>
            </a:r>
            <a:r>
              <a:rPr sz="2775" spc="-52" baseline="-21021" dirty="0">
                <a:latin typeface="Calibri"/>
                <a:cs typeface="Calibri"/>
              </a:rPr>
              <a:t>e</a:t>
            </a:r>
            <a:r>
              <a:rPr sz="2775" spc="292" baseline="-21021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}</a:t>
            </a:r>
            <a:endParaRPr sz="280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1685"/>
              </a:spcBef>
            </a:pPr>
            <a:r>
              <a:rPr sz="2800" spc="-5" dirty="0">
                <a:latin typeface="Calibri"/>
                <a:cs typeface="Calibri"/>
              </a:rPr>
              <a:t>=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Symbol"/>
                <a:cs typeface="Symbol"/>
              </a:rPr>
              <a:t></a:t>
            </a:r>
            <a:r>
              <a:rPr sz="2775" spc="15" baseline="-21021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4</a:t>
            </a:r>
            <a:r>
              <a:rPr sz="2800" spc="-204" dirty="0">
                <a:latin typeface="Calibri"/>
                <a:cs typeface="Calibri"/>
              </a:rPr>
              <a:t> </a:t>
            </a:r>
            <a:r>
              <a:rPr sz="2800" spc="-80" dirty="0">
                <a:latin typeface="Calibri"/>
                <a:cs typeface="Calibri"/>
              </a:rPr>
              <a:t>x</a:t>
            </a:r>
            <a:r>
              <a:rPr sz="2775" spc="15" baseline="-21021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)cm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1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………</a:t>
            </a:r>
            <a:r>
              <a:rPr sz="2800" dirty="0">
                <a:latin typeface="Calibri"/>
                <a:cs typeface="Calibri"/>
              </a:rPr>
              <a:t>…</a:t>
            </a:r>
            <a:r>
              <a:rPr sz="2800" spc="-10" dirty="0">
                <a:latin typeface="Calibri"/>
                <a:cs typeface="Calibri"/>
              </a:rPr>
              <a:t>…(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38100" marR="30480">
              <a:lnSpc>
                <a:spcPct val="99700"/>
              </a:lnSpc>
              <a:spcBef>
                <a:spcPts val="1689"/>
              </a:spcBef>
            </a:pPr>
            <a:r>
              <a:rPr sz="2800" spc="-13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a</a:t>
            </a:r>
            <a:r>
              <a:rPr sz="2800" spc="-10" dirty="0">
                <a:latin typeface="Calibri"/>
                <a:cs typeface="Calibri"/>
              </a:rPr>
              <a:t> good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approximation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since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x</a:t>
            </a:r>
            <a:r>
              <a:rPr sz="2775" spc="-37" baseline="-21021" dirty="0">
                <a:latin typeface="Calibri"/>
                <a:cs typeface="Calibri"/>
              </a:rPr>
              <a:t>e</a:t>
            </a:r>
            <a:r>
              <a:rPr sz="2800" spc="-25" dirty="0">
                <a:latin typeface="Symbol"/>
                <a:cs typeface="Symbol"/>
              </a:rPr>
              <a:t>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0.01,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three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spectral </a:t>
            </a:r>
            <a:r>
              <a:rPr sz="2800" spc="-10" dirty="0">
                <a:latin typeface="Calibri"/>
                <a:cs typeface="Calibri"/>
              </a:rPr>
              <a:t> lines lie very </a:t>
            </a:r>
            <a:r>
              <a:rPr sz="2800" spc="-5" dirty="0">
                <a:latin typeface="Calibri"/>
                <a:cs typeface="Calibri"/>
              </a:rPr>
              <a:t>close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Symbol"/>
                <a:cs typeface="Symbol"/>
              </a:rPr>
              <a:t></a:t>
            </a:r>
            <a:r>
              <a:rPr sz="2775" spc="-7" baseline="-21021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,2 </a:t>
            </a:r>
            <a:r>
              <a:rPr sz="2800" dirty="0">
                <a:latin typeface="Symbol"/>
                <a:cs typeface="Symbol"/>
              </a:rPr>
              <a:t></a:t>
            </a:r>
            <a:r>
              <a:rPr sz="2775" baseline="-21021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and 3 </a:t>
            </a:r>
            <a:r>
              <a:rPr sz="2800" dirty="0">
                <a:latin typeface="Symbol"/>
                <a:cs typeface="Symbol"/>
              </a:rPr>
              <a:t></a:t>
            </a:r>
            <a:r>
              <a:rPr sz="2775" baseline="-21021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.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known as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fundamental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absorption,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first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overtone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second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overtone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respectively.</a:t>
            </a:r>
            <a:endParaRPr sz="2800">
              <a:latin typeface="Calibri"/>
              <a:cs typeface="Calibri"/>
            </a:endParaRPr>
          </a:p>
          <a:p>
            <a:pPr marL="38100" marR="1374775">
              <a:lnSpc>
                <a:spcPts val="5040"/>
              </a:lnSpc>
              <a:spcBef>
                <a:spcPts val="450"/>
              </a:spcBef>
            </a:pPr>
            <a:r>
              <a:rPr sz="2800" spc="-10" dirty="0">
                <a:latin typeface="Calibri"/>
                <a:cs typeface="Calibri"/>
              </a:rPr>
              <a:t>Example: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HCl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molecules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have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three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peaks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2886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cm</a:t>
            </a:r>
            <a:r>
              <a:rPr sz="2775" baseline="25525" dirty="0">
                <a:latin typeface="Calibri"/>
                <a:cs typeface="Calibri"/>
              </a:rPr>
              <a:t>-1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5668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cm</a:t>
            </a:r>
            <a:r>
              <a:rPr sz="2775" baseline="25525" dirty="0">
                <a:latin typeface="Calibri"/>
                <a:cs typeface="Calibri"/>
              </a:rPr>
              <a:t>-1</a:t>
            </a:r>
            <a:r>
              <a:rPr sz="2775" spc="67" baseline="255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9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 8347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cm</a:t>
            </a:r>
            <a:r>
              <a:rPr sz="2775" baseline="25525" dirty="0">
                <a:latin typeface="Calibri"/>
                <a:cs typeface="Calibri"/>
              </a:rPr>
              <a:t>-1</a:t>
            </a:r>
            <a:endParaRPr sz="2775" baseline="25525">
              <a:latin typeface="Calibri"/>
              <a:cs typeface="Calibri"/>
            </a:endParaRPr>
          </a:p>
          <a:p>
            <a:pPr marR="1133475" algn="ctr">
              <a:lnSpc>
                <a:spcPts val="50"/>
              </a:lnSpc>
            </a:pPr>
            <a:r>
              <a:rPr sz="1850" spc="5" dirty="0">
                <a:latin typeface="Calibri"/>
                <a:cs typeface="Calibri"/>
              </a:rPr>
              <a:t>,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85800" y="0"/>
            <a:ext cx="7772400" cy="685800"/>
          </a:xfrm>
          <a:custGeom>
            <a:avLst/>
            <a:gdLst/>
            <a:ahLst/>
            <a:cxnLst/>
            <a:rect l="l" t="t" r="r" b="b"/>
            <a:pathLst>
              <a:path w="7772400" h="685800">
                <a:moveTo>
                  <a:pt x="7772400" y="0"/>
                </a:moveTo>
                <a:lnTo>
                  <a:pt x="0" y="0"/>
                </a:lnTo>
                <a:lnTo>
                  <a:pt x="0" y="685800"/>
                </a:lnTo>
                <a:lnTo>
                  <a:pt x="7772400" y="685800"/>
                </a:lnTo>
                <a:lnTo>
                  <a:pt x="77724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9858" y="74168"/>
            <a:ext cx="72453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</a:rPr>
              <a:t>The</a:t>
            </a:r>
            <a:r>
              <a:rPr sz="3200" spc="-3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Vibrations</a:t>
            </a:r>
            <a:r>
              <a:rPr sz="3200" spc="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of</a:t>
            </a:r>
            <a:r>
              <a:rPr sz="3200" spc="-1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Polyatomic</a:t>
            </a:r>
            <a:r>
              <a:rPr sz="3200" spc="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Molecules.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78739" y="679180"/>
            <a:ext cx="8989695" cy="619379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800" spc="-10" dirty="0">
                <a:latin typeface="Calibri"/>
                <a:cs typeface="Calibri"/>
              </a:rPr>
              <a:t>The spectrum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polyatomic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molecules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quite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complex.</a:t>
            </a:r>
            <a:endParaRPr sz="28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1530"/>
              </a:spcBef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000099"/>
                </a:solidFill>
                <a:latin typeface="Arial MT"/>
                <a:cs typeface="Arial MT"/>
              </a:rPr>
              <a:t>Fundamental</a:t>
            </a:r>
            <a:r>
              <a:rPr sz="3200" spc="-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000099"/>
                </a:solidFill>
                <a:latin typeface="Arial MT"/>
                <a:cs typeface="Arial MT"/>
              </a:rPr>
              <a:t>Vibrations</a:t>
            </a:r>
            <a:r>
              <a:rPr sz="320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000099"/>
                </a:solidFill>
                <a:latin typeface="Arial MT"/>
                <a:cs typeface="Arial MT"/>
              </a:rPr>
              <a:t>and</a:t>
            </a:r>
            <a:r>
              <a:rPr sz="3200" spc="-1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000099"/>
                </a:solidFill>
                <a:latin typeface="Arial MT"/>
                <a:cs typeface="Arial MT"/>
              </a:rPr>
              <a:t>their</a:t>
            </a:r>
            <a:r>
              <a:rPr sz="3200" spc="-1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0099"/>
                </a:solidFill>
                <a:latin typeface="Arial MT"/>
                <a:cs typeface="Arial MT"/>
              </a:rPr>
              <a:t>Symmetry:</a:t>
            </a:r>
            <a:endParaRPr sz="320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 MT"/>
                <a:cs typeface="Arial MT"/>
              </a:rPr>
              <a:t>For</a:t>
            </a:r>
            <a:r>
              <a:rPr sz="3200" dirty="0">
                <a:latin typeface="Arial MT"/>
                <a:cs typeface="Arial MT"/>
              </a:rPr>
              <a:t> a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molecule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containing</a:t>
            </a:r>
            <a:r>
              <a:rPr sz="3200" dirty="0">
                <a:latin typeface="Arial MT"/>
                <a:cs typeface="Arial MT"/>
              </a:rPr>
              <a:t> N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atoms,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3N </a:t>
            </a:r>
            <a:r>
              <a:rPr sz="3200" spc="-5" dirty="0">
                <a:latin typeface="Arial MT"/>
                <a:cs typeface="Arial MT"/>
              </a:rPr>
              <a:t> coordinate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values</a:t>
            </a:r>
            <a:r>
              <a:rPr sz="3200" dirty="0">
                <a:latin typeface="Arial MT"/>
                <a:cs typeface="Arial MT"/>
              </a:rPr>
              <a:t> are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required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to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define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5" dirty="0">
                <a:latin typeface="Arial MT"/>
                <a:cs typeface="Arial MT"/>
              </a:rPr>
              <a:t>it </a:t>
            </a:r>
            <a:r>
              <a:rPr sz="3200" spc="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completely. If </a:t>
            </a:r>
            <a:r>
              <a:rPr sz="3200" spc="-10" dirty="0">
                <a:latin typeface="Arial MT"/>
                <a:cs typeface="Arial MT"/>
              </a:rPr>
              <a:t>3N </a:t>
            </a:r>
            <a:r>
              <a:rPr sz="3200" spc="-5" dirty="0">
                <a:latin typeface="Arial MT"/>
                <a:cs typeface="Arial MT"/>
              </a:rPr>
              <a:t>coordinates </a:t>
            </a:r>
            <a:r>
              <a:rPr sz="3200" spc="-10" dirty="0">
                <a:latin typeface="Arial MT"/>
                <a:cs typeface="Arial MT"/>
              </a:rPr>
              <a:t>are </a:t>
            </a:r>
            <a:r>
              <a:rPr sz="3200" dirty="0">
                <a:latin typeface="Arial MT"/>
                <a:cs typeface="Arial MT"/>
              </a:rPr>
              <a:t>fixed </a:t>
            </a:r>
            <a:r>
              <a:rPr sz="3200" spc="-10" dirty="0">
                <a:latin typeface="Arial MT"/>
                <a:cs typeface="Arial MT"/>
              </a:rPr>
              <a:t>then </a:t>
            </a:r>
            <a:r>
              <a:rPr sz="3200" dirty="0">
                <a:latin typeface="Arial MT"/>
                <a:cs typeface="Arial MT"/>
              </a:rPr>
              <a:t>the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bond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distances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and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bond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angles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of</a:t>
            </a:r>
            <a:r>
              <a:rPr sz="3200" spc="88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the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molecule </a:t>
            </a:r>
            <a:r>
              <a:rPr sz="3200" dirty="0">
                <a:latin typeface="Arial MT"/>
                <a:cs typeface="Arial MT"/>
              </a:rPr>
              <a:t>are also fixed </a:t>
            </a:r>
            <a:r>
              <a:rPr sz="3200" spc="-5" dirty="0">
                <a:latin typeface="Arial MT"/>
                <a:cs typeface="Arial MT"/>
              </a:rPr>
              <a:t>then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Molecule is said </a:t>
            </a:r>
            <a:r>
              <a:rPr sz="3200" dirty="0">
                <a:latin typeface="Arial MT"/>
                <a:cs typeface="Arial MT"/>
              </a:rPr>
              <a:t> possessing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3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N </a:t>
            </a:r>
            <a:r>
              <a:rPr sz="3200" spc="-5" dirty="0">
                <a:latin typeface="Arial MT"/>
                <a:cs typeface="Arial MT"/>
              </a:rPr>
              <a:t>degree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of freedom.</a:t>
            </a:r>
            <a:endParaRPr sz="3200">
              <a:latin typeface="Arial MT"/>
              <a:cs typeface="Arial MT"/>
            </a:endParaRPr>
          </a:p>
          <a:p>
            <a:pPr marL="355600" marR="7620" indent="-342900" algn="just">
              <a:lnSpc>
                <a:spcPct val="90000"/>
              </a:lnSpc>
              <a:spcBef>
                <a:spcPts val="259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b="1" i="1" spc="-5" dirty="0">
                <a:latin typeface="Arial"/>
                <a:cs typeface="Arial"/>
              </a:rPr>
              <a:t>Degrees</a:t>
            </a:r>
            <a:r>
              <a:rPr sz="2800" b="1" i="1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of</a:t>
            </a:r>
            <a:r>
              <a:rPr sz="2800" b="1" i="1" dirty="0">
                <a:latin typeface="Arial"/>
                <a:cs typeface="Arial"/>
              </a:rPr>
              <a:t> freedom</a:t>
            </a:r>
            <a:r>
              <a:rPr sz="2800" b="1" i="1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</a:t>
            </a:r>
            <a:r>
              <a:rPr sz="2800" dirty="0">
                <a:latin typeface="Arial MT"/>
                <a:cs typeface="Arial MT"/>
              </a:rPr>
              <a:t> general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term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used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 </a:t>
            </a:r>
            <a:r>
              <a:rPr sz="2800" dirty="0">
                <a:latin typeface="Arial MT"/>
                <a:cs typeface="Arial MT"/>
              </a:rPr>
              <a:t> explaining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dependence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on</a:t>
            </a:r>
            <a:r>
              <a:rPr sz="2800" dirty="0">
                <a:latin typeface="Arial MT"/>
                <a:cs typeface="Arial MT"/>
              </a:rPr>
              <a:t> specific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parameters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implying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possibility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counting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number</a:t>
            </a:r>
            <a:r>
              <a:rPr sz="2800" spc="7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those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parameters.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10160"/>
            <a:ext cx="9064625" cy="6853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271780" algn="l"/>
              </a:tabLst>
            </a:pPr>
            <a:r>
              <a:rPr sz="2800" spc="-5" dirty="0">
                <a:latin typeface="Calibri"/>
                <a:cs typeface="Calibri"/>
              </a:rPr>
              <a:t>If the molecule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free to </a:t>
            </a:r>
            <a:r>
              <a:rPr sz="2800" spc="-20" dirty="0">
                <a:latin typeface="Calibri"/>
                <a:cs typeface="Calibri"/>
              </a:rPr>
              <a:t>move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three </a:t>
            </a:r>
            <a:r>
              <a:rPr sz="2800" spc="-5" dirty="0">
                <a:latin typeface="Calibri"/>
                <a:cs typeface="Calibri"/>
              </a:rPr>
              <a:t>dimensional space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without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change</a:t>
            </a:r>
            <a:r>
              <a:rPr sz="2800" spc="-5" dirty="0">
                <a:latin typeface="Calibri"/>
                <a:cs typeface="Calibri"/>
              </a:rPr>
              <a:t> 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shape</a:t>
            </a:r>
            <a:r>
              <a:rPr sz="2800" dirty="0">
                <a:latin typeface="Calibri"/>
                <a:cs typeface="Calibri"/>
              </a:rPr>
              <a:t> such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molecule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only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translational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change.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degrees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freedom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will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3N-3.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•"/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Char char="•"/>
            </a:pPr>
            <a:endParaRPr sz="2700">
              <a:latin typeface="Calibri"/>
              <a:cs typeface="Calibri"/>
            </a:endParaRPr>
          </a:p>
          <a:p>
            <a:pPr marL="12700" marR="8255" algn="just">
              <a:lnSpc>
                <a:spcPct val="100000"/>
              </a:lnSpc>
              <a:buChar char="•"/>
              <a:tabLst>
                <a:tab pos="191135" algn="l"/>
              </a:tabLst>
            </a:pP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5" dirty="0">
                <a:latin typeface="Calibri"/>
                <a:cs typeface="Calibri"/>
              </a:rPr>
              <a:t>there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3 </a:t>
            </a:r>
            <a:r>
              <a:rPr sz="2800" spc="-10" dirty="0">
                <a:latin typeface="Calibri"/>
                <a:cs typeface="Calibri"/>
              </a:rPr>
              <a:t>translations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rotations </a:t>
            </a:r>
            <a:r>
              <a:rPr sz="2800" spc="-5" dirty="0">
                <a:latin typeface="Calibri"/>
                <a:cs typeface="Calibri"/>
              </a:rPr>
              <a:t>which do </a:t>
            </a:r>
            <a:r>
              <a:rPr sz="2800" spc="-10" dirty="0">
                <a:latin typeface="Calibri"/>
                <a:cs typeface="Calibri"/>
              </a:rPr>
              <a:t>not </a:t>
            </a:r>
            <a:r>
              <a:rPr sz="2800" spc="-25" dirty="0">
                <a:latin typeface="Calibri"/>
                <a:cs typeface="Calibri"/>
              </a:rPr>
              <a:t>form 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internal</a:t>
            </a:r>
            <a:r>
              <a:rPr sz="2800" spc="-15" dirty="0">
                <a:latin typeface="Calibri"/>
                <a:cs typeface="Calibri"/>
              </a:rPr>
              <a:t> vibrations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have</a:t>
            </a:r>
            <a:endParaRPr sz="2800">
              <a:latin typeface="Calibri"/>
              <a:cs typeface="Calibri"/>
            </a:endParaRPr>
          </a:p>
          <a:p>
            <a:pPr marL="190500" indent="-178435" algn="just">
              <a:lnSpc>
                <a:spcPct val="100000"/>
              </a:lnSpc>
              <a:spcBef>
                <a:spcPts val="1680"/>
              </a:spcBef>
              <a:buChar char="•"/>
              <a:tabLst>
                <a:tab pos="191135" algn="l"/>
              </a:tabLst>
            </a:pP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10" dirty="0">
                <a:latin typeface="Calibri"/>
                <a:cs typeface="Calibri"/>
              </a:rPr>
              <a:t> Non-linear: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6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fundamental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vibrations.</a:t>
            </a:r>
            <a:endParaRPr sz="2800">
              <a:latin typeface="Calibri"/>
              <a:cs typeface="Calibri"/>
            </a:endParaRPr>
          </a:p>
          <a:p>
            <a:pPr marL="12700" marR="9525" algn="just">
              <a:lnSpc>
                <a:spcPct val="100000"/>
              </a:lnSpc>
              <a:spcBef>
                <a:spcPts val="1685"/>
              </a:spcBef>
              <a:buChar char="•"/>
              <a:tabLst>
                <a:tab pos="191135" algn="l"/>
                <a:tab pos="2569845" algn="l"/>
              </a:tabLst>
            </a:pP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5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Linear	:</a:t>
            </a:r>
            <a:r>
              <a:rPr sz="2800" spc="509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3N</a:t>
            </a:r>
            <a:r>
              <a:rPr sz="2800" spc="5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509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5</a:t>
            </a:r>
            <a:r>
              <a:rPr sz="2800" spc="509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fundamental</a:t>
            </a:r>
            <a:r>
              <a:rPr sz="2800" spc="5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vibratons</a:t>
            </a:r>
            <a:r>
              <a:rPr sz="2800" spc="5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5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rotation </a:t>
            </a:r>
            <a:r>
              <a:rPr sz="2800" spc="-6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about 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axis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restricted.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Since </a:t>
            </a:r>
            <a:r>
              <a:rPr sz="2800" spc="-5" dirty="0">
                <a:latin typeface="Calibri"/>
                <a:cs typeface="Calibri"/>
              </a:rPr>
              <a:t>an N </a:t>
            </a:r>
            <a:r>
              <a:rPr sz="2800" spc="-15" dirty="0">
                <a:latin typeface="Calibri"/>
                <a:cs typeface="Calibri"/>
              </a:rPr>
              <a:t>atomic </a:t>
            </a:r>
            <a:r>
              <a:rPr sz="2800" spc="-5" dirty="0">
                <a:latin typeface="Calibri"/>
                <a:cs typeface="Calibri"/>
              </a:rPr>
              <a:t>molecule has </a:t>
            </a:r>
            <a:r>
              <a:rPr sz="2800" dirty="0">
                <a:latin typeface="Calibri"/>
                <a:cs typeface="Calibri"/>
              </a:rPr>
              <a:t>N-1 </a:t>
            </a:r>
            <a:r>
              <a:rPr sz="2800" spc="-5" dirty="0">
                <a:latin typeface="Calibri"/>
                <a:cs typeface="Calibri"/>
              </a:rPr>
              <a:t>bonds </a:t>
            </a:r>
            <a:r>
              <a:rPr sz="2800" spc="-10" dirty="0">
                <a:latin typeface="Calibri"/>
                <a:cs typeface="Calibri"/>
              </a:rPr>
              <a:t>between </a:t>
            </a:r>
            <a:r>
              <a:rPr sz="2800" spc="-5" dirty="0">
                <a:latin typeface="Calibri"/>
                <a:cs typeface="Calibri"/>
              </a:rPr>
              <a:t>its </a:t>
            </a:r>
            <a:r>
              <a:rPr sz="2800" spc="-15" dirty="0">
                <a:latin typeface="Calibri"/>
                <a:cs typeface="Calibri"/>
              </a:rPr>
              <a:t>atoms,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N-1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vibrations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bond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stretching,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other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2N-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5(nonlinear)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2N-4(linear)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-10" dirty="0">
                <a:latin typeface="Calibri"/>
                <a:cs typeface="Calibri"/>
              </a:rPr>
              <a:t> bending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motions.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3200" y="0"/>
            <a:ext cx="8953500" cy="6870700"/>
            <a:chOff x="203200" y="0"/>
            <a:chExt cx="8953500" cy="68707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200" y="0"/>
              <a:ext cx="8737600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324600" y="6553200"/>
              <a:ext cx="2819400" cy="304800"/>
            </a:xfrm>
            <a:custGeom>
              <a:avLst/>
              <a:gdLst/>
              <a:ahLst/>
              <a:cxnLst/>
              <a:rect l="l" t="t" r="r" b="b"/>
              <a:pathLst>
                <a:path w="2819400" h="304800">
                  <a:moveTo>
                    <a:pt x="28194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2819400" y="304800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24600" y="6553200"/>
              <a:ext cx="2819400" cy="304800"/>
            </a:xfrm>
            <a:custGeom>
              <a:avLst/>
              <a:gdLst/>
              <a:ahLst/>
              <a:cxnLst/>
              <a:rect l="l" t="t" r="r" b="b"/>
              <a:pathLst>
                <a:path w="2819400" h="304800">
                  <a:moveTo>
                    <a:pt x="0" y="304800"/>
                  </a:moveTo>
                  <a:lnTo>
                    <a:pt x="2819400" y="3048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5255" rIns="0" bIns="0" rtlCol="0">
            <a:spAutoFit/>
          </a:bodyPr>
          <a:lstStyle/>
          <a:p>
            <a:pPr marL="91440" marR="83820">
              <a:lnSpc>
                <a:spcPct val="100000"/>
              </a:lnSpc>
              <a:spcBef>
                <a:spcPts val="1065"/>
              </a:spcBef>
            </a:pPr>
            <a:r>
              <a:rPr sz="2800" dirty="0">
                <a:latin typeface="Arial MT"/>
                <a:cs typeface="Arial MT"/>
              </a:rPr>
              <a:t>Examples:</a:t>
            </a:r>
            <a:r>
              <a:rPr sz="2800" spc="17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For</a:t>
            </a:r>
            <a:r>
              <a:rPr sz="2800" spc="17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diatomic</a:t>
            </a:r>
            <a:r>
              <a:rPr sz="2800" spc="1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molecule,</a:t>
            </a:r>
            <a:r>
              <a:rPr sz="2800" spc="18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N=2,</a:t>
            </a:r>
            <a:r>
              <a:rPr sz="2800" spc="1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3x2</a:t>
            </a:r>
            <a:r>
              <a:rPr sz="2800" spc="17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-5</a:t>
            </a:r>
            <a:r>
              <a:rPr sz="2800" spc="15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=1,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only </a:t>
            </a:r>
            <a:r>
              <a:rPr sz="2800" dirty="0">
                <a:latin typeface="Arial MT"/>
                <a:cs typeface="Arial MT"/>
              </a:rPr>
              <a:t>one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fundamental</a:t>
            </a:r>
            <a:r>
              <a:rPr sz="2800" spc="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vibration.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643062"/>
            <a:ext cx="9144000" cy="954405"/>
          </a:xfrm>
          <a:custGeom>
            <a:avLst/>
            <a:gdLst/>
            <a:ahLst/>
            <a:cxnLst/>
            <a:rect l="l" t="t" r="r" b="b"/>
            <a:pathLst>
              <a:path w="9144000" h="954405">
                <a:moveTo>
                  <a:pt x="9144000" y="0"/>
                </a:moveTo>
                <a:lnTo>
                  <a:pt x="0" y="0"/>
                </a:lnTo>
                <a:lnTo>
                  <a:pt x="0" y="954087"/>
                </a:lnTo>
                <a:lnTo>
                  <a:pt x="9144000" y="954087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1653667"/>
            <a:ext cx="8987790" cy="3943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6428"/>
              <a:buChar char="•"/>
              <a:tabLst>
                <a:tab pos="191135" algn="l"/>
                <a:tab pos="5469255" algn="l"/>
              </a:tabLst>
            </a:pP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30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water,</a:t>
            </a:r>
            <a:r>
              <a:rPr sz="2800" spc="3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N=3,</a:t>
            </a:r>
            <a:r>
              <a:rPr sz="2800" spc="3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3x3-6</a:t>
            </a:r>
            <a:r>
              <a:rPr sz="2800" spc="3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=</a:t>
            </a:r>
            <a:r>
              <a:rPr sz="2800" spc="3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</a:t>
            </a:r>
            <a:r>
              <a:rPr sz="2800" spc="2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allowed	fundamental</a:t>
            </a:r>
            <a:r>
              <a:rPr sz="2800" spc="2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vibrational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modes.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•"/>
            </a:pPr>
            <a:endParaRPr sz="325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  <a:buSzPct val="96428"/>
              <a:buChar char="•"/>
              <a:tabLst>
                <a:tab pos="191135" algn="l"/>
              </a:tabLst>
            </a:pPr>
            <a:r>
              <a:rPr sz="2800" spc="-10" dirty="0">
                <a:latin typeface="Calibri"/>
                <a:cs typeface="Calibri"/>
              </a:rPr>
              <a:t>These</a:t>
            </a:r>
            <a:r>
              <a:rPr sz="2800" spc="3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vibrational</a:t>
            </a:r>
            <a:r>
              <a:rPr sz="2800" spc="3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modes</a:t>
            </a:r>
            <a:r>
              <a:rPr sz="2800" spc="30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3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also</a:t>
            </a:r>
            <a:r>
              <a:rPr sz="2800" spc="3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referred</a:t>
            </a:r>
            <a:r>
              <a:rPr sz="2800" spc="29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3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3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3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normal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modes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vibration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molecule.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•"/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Char char="•"/>
            </a:pPr>
            <a:endParaRPr sz="2700">
              <a:latin typeface="Calibri"/>
              <a:cs typeface="Calibri"/>
            </a:endParaRPr>
          </a:p>
          <a:p>
            <a:pPr marL="12700" marR="7620">
              <a:lnSpc>
                <a:spcPct val="100000"/>
              </a:lnSpc>
              <a:buSzPct val="96428"/>
              <a:buChar char="•"/>
              <a:tabLst>
                <a:tab pos="271780" algn="l"/>
                <a:tab pos="756285" algn="l"/>
                <a:tab pos="2013585" algn="l"/>
                <a:tab pos="2629535" algn="l"/>
                <a:tab pos="4202430" algn="l"/>
                <a:tab pos="5671820" algn="l"/>
                <a:tab pos="6074410" algn="l"/>
                <a:tab pos="6691630" algn="l"/>
                <a:tab pos="8287384" algn="l"/>
              </a:tabLst>
            </a:pP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ut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zi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6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ymm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try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ele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	t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molecu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es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ea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h  motion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may</a:t>
            </a:r>
            <a:r>
              <a:rPr sz="2800" spc="-5" dirty="0">
                <a:latin typeface="Calibri"/>
                <a:cs typeface="Calibri"/>
              </a:rPr>
              <a:t> 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leveled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symmetric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antisymmetric.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2143125"/>
            <a:chOff x="0" y="0"/>
            <a:chExt cx="9144000" cy="21431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286125" cy="21431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6126" y="0"/>
              <a:ext cx="3286125" cy="21431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57875" y="0"/>
              <a:ext cx="3286125" cy="21431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26921" y="2384805"/>
            <a:ext cx="8616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Bending</a:t>
            </a:r>
            <a:endParaRPr sz="1800">
              <a:latin typeface="Arial MT"/>
              <a:cs typeface="Arial MT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latin typeface="Symbol"/>
                <a:cs typeface="Symbol"/>
              </a:rPr>
              <a:t>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2546" y="2328417"/>
            <a:ext cx="2208530" cy="68707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sz="1800" spc="-5" dirty="0">
                <a:latin typeface="Arial MT"/>
                <a:cs typeface="Arial MT"/>
              </a:rPr>
              <a:t>Symmetric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stretching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z="2700" baseline="13888" dirty="0">
                <a:latin typeface="Symbol"/>
                <a:cs typeface="Symbol"/>
              </a:rPr>
              <a:t></a:t>
            </a:r>
            <a:r>
              <a:rPr sz="1200" dirty="0">
                <a:latin typeface="Arial MT"/>
                <a:cs typeface="Arial MT"/>
              </a:rPr>
              <a:t>S(OH)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3555" y="2328417"/>
            <a:ext cx="2322195" cy="68707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sz="1800" spc="-5" dirty="0">
                <a:latin typeface="Arial MT"/>
                <a:cs typeface="Arial MT"/>
              </a:rPr>
              <a:t>Asymmetric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stretching</a:t>
            </a:r>
            <a:endParaRPr sz="1800">
              <a:latin typeface="Arial MT"/>
              <a:cs typeface="Arial MT"/>
            </a:endParaRPr>
          </a:p>
          <a:p>
            <a:pPr marL="1270" algn="ctr">
              <a:lnSpc>
                <a:spcPct val="100000"/>
              </a:lnSpc>
              <a:spcBef>
                <a:spcPts val="440"/>
              </a:spcBef>
            </a:pPr>
            <a:r>
              <a:rPr sz="2700" baseline="13888" dirty="0">
                <a:latin typeface="Symbol"/>
                <a:cs typeface="Symbol"/>
              </a:rPr>
              <a:t></a:t>
            </a:r>
            <a:r>
              <a:rPr sz="1200" dirty="0">
                <a:latin typeface="Arial MT"/>
                <a:cs typeface="Arial MT"/>
              </a:rPr>
              <a:t>AS(OH)</a:t>
            </a:r>
            <a:endParaRPr sz="1200">
              <a:latin typeface="Arial MT"/>
              <a:cs typeface="Arial MT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631569" y="3348016"/>
          <a:ext cx="5361939" cy="1354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8420"/>
                <a:gridCol w="1889759"/>
                <a:gridCol w="873760"/>
              </a:tblGrid>
              <a:tr h="939489">
                <a:tc>
                  <a:txBody>
                    <a:bodyPr/>
                    <a:lstStyle/>
                    <a:p>
                      <a:pPr marL="31750">
                        <a:lnSpc>
                          <a:spcPts val="1989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#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IR</a:t>
                      </a:r>
                      <a:r>
                        <a:rPr sz="1800" spc="4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active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modes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frequency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(cm</a:t>
                      </a:r>
                      <a:r>
                        <a:rPr sz="1800" spc="-7" baseline="25462" dirty="0">
                          <a:latin typeface="Arial MT"/>
                          <a:cs typeface="Arial MT"/>
                        </a:rPr>
                        <a:t>-1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762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Intensity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7114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Mode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</a:tr>
              <a:tr h="415241">
                <a:tc>
                  <a:txBody>
                    <a:bodyPr/>
                    <a:lstStyle/>
                    <a:p>
                      <a:pPr marL="346710">
                        <a:lnSpc>
                          <a:spcPts val="2095"/>
                        </a:lnSpc>
                        <a:spcBef>
                          <a:spcPts val="10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1800.00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36525" marB="0"/>
                </a:tc>
                <a:tc>
                  <a:txBody>
                    <a:bodyPr/>
                    <a:lstStyle/>
                    <a:p>
                      <a:pPr marL="920750">
                        <a:lnSpc>
                          <a:spcPts val="2095"/>
                        </a:lnSpc>
                        <a:spcBef>
                          <a:spcPts val="10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265.83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36525" marB="0"/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ts val="2095"/>
                        </a:lnSpc>
                        <a:spcBef>
                          <a:spcPts val="1075"/>
                        </a:spcBef>
                      </a:pPr>
                      <a:r>
                        <a:rPr sz="1800" dirty="0">
                          <a:latin typeface="Symbol"/>
                          <a:cs typeface="Symbol"/>
                        </a:rPr>
                        <a:t></a:t>
                      </a:r>
                      <a:endParaRPr sz="1800">
                        <a:latin typeface="Symbol"/>
                        <a:cs typeface="Symbol"/>
                      </a:endParaRPr>
                    </a:p>
                  </a:txBody>
                  <a:tcPr marL="0" marR="0" marT="136525" marB="0"/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966086" y="4959807"/>
            <a:ext cx="8502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3810</a:t>
            </a:r>
            <a:r>
              <a:rPr sz="1800" dirty="0">
                <a:latin typeface="Arial MT"/>
                <a:cs typeface="Arial MT"/>
              </a:rPr>
              <a:t>.00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01427" y="4959807"/>
            <a:ext cx="5969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10</a:t>
            </a:r>
            <a:r>
              <a:rPr sz="1800" dirty="0">
                <a:latin typeface="Arial MT"/>
                <a:cs typeface="Arial MT"/>
              </a:rPr>
              <a:t>.00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3602" y="5508752"/>
            <a:ext cx="849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3</a:t>
            </a:r>
            <a:r>
              <a:rPr sz="1800" spc="-15" dirty="0">
                <a:latin typeface="Arial MT"/>
                <a:cs typeface="Arial MT"/>
              </a:rPr>
              <a:t>9</a:t>
            </a:r>
            <a:r>
              <a:rPr sz="1800" spc="-5" dirty="0">
                <a:latin typeface="Arial MT"/>
                <a:cs typeface="Arial MT"/>
              </a:rPr>
              <a:t>4</a:t>
            </a:r>
            <a:r>
              <a:rPr sz="1800" spc="-15" dirty="0">
                <a:latin typeface="Arial MT"/>
                <a:cs typeface="Arial MT"/>
              </a:rPr>
              <a:t>5</a:t>
            </a:r>
            <a:r>
              <a:rPr sz="1800" spc="-5" dirty="0">
                <a:latin typeface="Arial MT"/>
                <a:cs typeface="Arial MT"/>
              </a:rPr>
              <a:t>.00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01386" y="5508752"/>
            <a:ext cx="596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7</a:t>
            </a:r>
            <a:r>
              <a:rPr sz="1800" spc="-15" dirty="0">
                <a:latin typeface="Arial MT"/>
                <a:cs typeface="Arial MT"/>
              </a:rPr>
              <a:t>0</a:t>
            </a:r>
            <a:r>
              <a:rPr sz="1800" spc="-5" dirty="0">
                <a:latin typeface="Arial MT"/>
                <a:cs typeface="Arial MT"/>
              </a:rPr>
              <a:t>.84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86829" y="5016195"/>
            <a:ext cx="7321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aseline="13888" dirty="0">
                <a:latin typeface="Symbol"/>
                <a:cs typeface="Symbol"/>
              </a:rPr>
              <a:t></a:t>
            </a:r>
            <a:r>
              <a:rPr sz="1200" dirty="0">
                <a:latin typeface="Arial MT"/>
                <a:cs typeface="Arial MT"/>
              </a:rPr>
              <a:t>S(OH)</a:t>
            </a:r>
            <a:endParaRPr sz="12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2160"/>
              </a:spcBef>
            </a:pPr>
            <a:r>
              <a:rPr sz="2700" baseline="13888" dirty="0">
                <a:latin typeface="Symbol"/>
                <a:cs typeface="Symbol"/>
              </a:rPr>
              <a:t></a:t>
            </a:r>
            <a:r>
              <a:rPr sz="1200" dirty="0">
                <a:latin typeface="Arial MT"/>
                <a:cs typeface="Arial MT"/>
              </a:rPr>
              <a:t>AS(OH)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28600" y="0"/>
            <a:ext cx="7866380" cy="6858000"/>
            <a:chOff x="228600" y="0"/>
            <a:chExt cx="786638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904936"/>
              <a:ext cx="7865999" cy="49530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9750" y="0"/>
              <a:ext cx="5581650" cy="20764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5182" y="17780"/>
            <a:ext cx="73964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</a:rPr>
              <a:t>Different</a:t>
            </a:r>
            <a:r>
              <a:rPr sz="4400" spc="-15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kind</a:t>
            </a:r>
            <a:r>
              <a:rPr sz="4400" spc="-10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of</a:t>
            </a:r>
            <a:r>
              <a:rPr sz="4400" spc="-10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spectroscopy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8739" y="697128"/>
            <a:ext cx="8957945" cy="60883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Microwave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Spectroscopy.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Infrared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Spectroscopy.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Raman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Spectroscopy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Electronic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Spectroscopy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Spin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Resonance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(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NMR</a:t>
            </a:r>
            <a:r>
              <a:rPr sz="2800" b="1" dirty="0">
                <a:latin typeface="Times New Roman"/>
                <a:cs typeface="Times New Roman"/>
              </a:rPr>
              <a:t> and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ESR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Spectroscopy)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X-ray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Crystallography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Mass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Spectroscopy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Electron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Microscopy</a:t>
            </a:r>
            <a:endParaRPr sz="2800">
              <a:latin typeface="Times New Roman"/>
              <a:cs typeface="Times New Roman"/>
            </a:endParaRPr>
          </a:p>
          <a:p>
            <a:pPr marR="211454" algn="ctr">
              <a:lnSpc>
                <a:spcPct val="100000"/>
              </a:lnSpc>
              <a:spcBef>
                <a:spcPts val="840"/>
              </a:spcBef>
            </a:pP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APPLICATIONS</a:t>
            </a:r>
            <a:endParaRPr sz="2800">
              <a:latin typeface="Arial"/>
              <a:cs typeface="Arial"/>
            </a:endParaRPr>
          </a:p>
          <a:p>
            <a:pPr marL="58419" marR="5080" algn="just">
              <a:lnSpc>
                <a:spcPct val="100000"/>
              </a:lnSpc>
              <a:spcBef>
                <a:spcPts val="2635"/>
              </a:spcBef>
            </a:pP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Depending upon the frequency range they are classified.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Each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class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has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its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unique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set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of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application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in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Physics,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Chemistry,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Biology,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Electronics,</a:t>
            </a:r>
            <a:r>
              <a:rPr sz="24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Biotechnology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other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fields.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9097" y="257048"/>
            <a:ext cx="8441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main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characteristics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Electromagnetic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Radiation: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42999"/>
            <a:ext cx="9144000" cy="5715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196621" y="4957774"/>
            <a:ext cx="19685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spc="-645" dirty="0">
                <a:latin typeface="Symbol"/>
                <a:cs typeface="Symbol"/>
              </a:rPr>
              <a:t></a:t>
            </a:r>
            <a:endParaRPr sz="33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497" y="0"/>
            <a:ext cx="81356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67050" marR="5080" indent="-3054985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Wavelength, frequency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energy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b="1" spc="-9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radiation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010157"/>
            <a:ext cx="8987155" cy="3050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Electronic </a:t>
            </a:r>
            <a:r>
              <a:rPr sz="3200" spc="-5" dirty="0">
                <a:latin typeface="Times New Roman"/>
                <a:cs typeface="Times New Roman"/>
              </a:rPr>
              <a:t>radiation </a:t>
            </a:r>
            <a:r>
              <a:rPr sz="3200" dirty="0">
                <a:latin typeface="Times New Roman"/>
                <a:cs typeface="Times New Roman"/>
              </a:rPr>
              <a:t>may be considered as a simple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harmonic</a:t>
            </a:r>
            <a:r>
              <a:rPr sz="3200" spc="7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wave</a:t>
            </a:r>
            <a:r>
              <a:rPr sz="3200" spc="7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propagated</a:t>
            </a:r>
            <a:r>
              <a:rPr sz="3200" spc="7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from</a:t>
            </a:r>
            <a:r>
              <a:rPr sz="3200" spc="7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7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source</a:t>
            </a:r>
            <a:r>
              <a:rPr sz="3200" spc="7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and </a:t>
            </a:r>
            <a:r>
              <a:rPr sz="3200" spc="-7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travelling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straight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lines.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457834" algn="l"/>
              </a:tabLst>
            </a:pPr>
            <a:r>
              <a:rPr dirty="0"/>
              <a:t>	</a:t>
            </a:r>
            <a:r>
              <a:rPr sz="3200" dirty="0">
                <a:latin typeface="Times New Roman"/>
                <a:cs typeface="Times New Roman"/>
              </a:rPr>
              <a:t>Electromagnetic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radiation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associates</a:t>
            </a:r>
            <a:r>
              <a:rPr sz="3200" dirty="0">
                <a:latin typeface="Times New Roman"/>
                <a:cs typeface="Times New Roman"/>
              </a:rPr>
              <a:t> electric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magnetic </a:t>
            </a:r>
            <a:r>
              <a:rPr sz="3200" spc="-5" dirty="0">
                <a:latin typeface="Times New Roman"/>
                <a:cs typeface="Times New Roman"/>
              </a:rPr>
              <a:t>fields </a:t>
            </a:r>
            <a:r>
              <a:rPr sz="3200" dirty="0">
                <a:latin typeface="Times New Roman"/>
                <a:cs typeface="Times New Roman"/>
              </a:rPr>
              <a:t>where </a:t>
            </a:r>
            <a:r>
              <a:rPr sz="3200" spc="-5" dirty="0">
                <a:latin typeface="Times New Roman"/>
                <a:cs typeface="Times New Roman"/>
              </a:rPr>
              <a:t>both fields </a:t>
            </a:r>
            <a:r>
              <a:rPr sz="3200" dirty="0">
                <a:latin typeface="Times New Roman"/>
                <a:cs typeface="Times New Roman"/>
              </a:rPr>
              <a:t>are </a:t>
            </a:r>
            <a:r>
              <a:rPr sz="3200" spc="-5" dirty="0">
                <a:latin typeface="Times New Roman"/>
                <a:cs typeface="Times New Roman"/>
              </a:rPr>
              <a:t>perpendicular </a:t>
            </a:r>
            <a:r>
              <a:rPr sz="3200" dirty="0">
                <a:latin typeface="Times New Roman"/>
                <a:cs typeface="Times New Roman"/>
              </a:rPr>
              <a:t> to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each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other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 direction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propagation.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140200"/>
            <a:ext cx="9098280" cy="2565400"/>
            <a:chOff x="0" y="4140200"/>
            <a:chExt cx="9098280" cy="25654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191063"/>
              <a:ext cx="5029200" cy="25129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0" y="4140200"/>
              <a:ext cx="4144899" cy="2565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96592" y="122936"/>
            <a:ext cx="57492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4825" marR="5080" indent="-492759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Absorption / Emission of Photons </a:t>
            </a:r>
            <a:r>
              <a:rPr sz="2800" b="1" spc="-7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and Conservation</a:t>
            </a:r>
            <a:r>
              <a:rPr sz="28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of Energy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740" y="6182662"/>
            <a:ext cx="294576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i="1" dirty="0">
                <a:latin typeface="Verdana"/>
                <a:cs typeface="Verdana"/>
              </a:rPr>
              <a:t>E</a:t>
            </a:r>
            <a:r>
              <a:rPr sz="2775" i="1" baseline="-21021" dirty="0">
                <a:latin typeface="Verdana"/>
                <a:cs typeface="Verdana"/>
              </a:rPr>
              <a:t>g</a:t>
            </a:r>
            <a:r>
              <a:rPr sz="2775" i="1" spc="465" baseline="-21021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-</a:t>
            </a:r>
            <a:r>
              <a:rPr sz="2800" dirty="0">
                <a:latin typeface="Verdana"/>
                <a:cs typeface="Verdana"/>
              </a:rPr>
              <a:t> </a:t>
            </a:r>
            <a:r>
              <a:rPr sz="2800" i="1" dirty="0">
                <a:latin typeface="Verdana"/>
                <a:cs typeface="Verdana"/>
              </a:rPr>
              <a:t>E</a:t>
            </a:r>
            <a:r>
              <a:rPr sz="2775" i="1" baseline="-21021" dirty="0">
                <a:latin typeface="Verdana"/>
                <a:cs typeface="Verdana"/>
              </a:rPr>
              <a:t>e</a:t>
            </a:r>
            <a:r>
              <a:rPr sz="2775" i="1" spc="487" baseline="-21021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=ΔE= </a:t>
            </a:r>
            <a:r>
              <a:rPr sz="2800" i="1" spc="-50" dirty="0">
                <a:latin typeface="Verdana"/>
                <a:cs typeface="Verdana"/>
              </a:rPr>
              <a:t>h</a:t>
            </a:r>
            <a:r>
              <a:rPr sz="2950" spc="-50" dirty="0">
                <a:latin typeface="Symbol"/>
                <a:cs typeface="Symbol"/>
              </a:rPr>
              <a:t></a:t>
            </a:r>
            <a:endParaRPr sz="295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64026" y="6106462"/>
            <a:ext cx="217741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315085" algn="l"/>
              </a:tabLst>
            </a:pPr>
            <a:r>
              <a:rPr sz="2800" i="1" dirty="0">
                <a:latin typeface="Verdana"/>
                <a:cs typeface="Verdana"/>
              </a:rPr>
              <a:t>E</a:t>
            </a:r>
            <a:r>
              <a:rPr sz="2775" i="1" baseline="-21021" dirty="0">
                <a:latin typeface="Verdana"/>
                <a:cs typeface="Verdana"/>
              </a:rPr>
              <a:t>e</a:t>
            </a:r>
            <a:r>
              <a:rPr sz="2775" i="1" spc="502" baseline="-21021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-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i="1" dirty="0">
                <a:latin typeface="Verdana"/>
                <a:cs typeface="Verdana"/>
              </a:rPr>
              <a:t>E</a:t>
            </a:r>
            <a:r>
              <a:rPr sz="2775" i="1" baseline="-21021" dirty="0">
                <a:latin typeface="Verdana"/>
                <a:cs typeface="Verdana"/>
              </a:rPr>
              <a:t>g	</a:t>
            </a:r>
            <a:r>
              <a:rPr sz="2800" spc="-5" dirty="0">
                <a:latin typeface="Verdana"/>
                <a:cs typeface="Verdana"/>
              </a:rPr>
              <a:t>=</a:t>
            </a:r>
            <a:r>
              <a:rPr sz="2800" spc="-80" dirty="0">
                <a:latin typeface="Verdana"/>
                <a:cs typeface="Verdana"/>
              </a:rPr>
              <a:t> </a:t>
            </a:r>
            <a:r>
              <a:rPr sz="2800" i="1" spc="-50" dirty="0">
                <a:latin typeface="Verdana"/>
                <a:cs typeface="Verdana"/>
              </a:rPr>
              <a:t>h</a:t>
            </a:r>
            <a:r>
              <a:rPr sz="2950" spc="-50" dirty="0">
                <a:latin typeface="Symbol"/>
                <a:cs typeface="Symbol"/>
              </a:rPr>
              <a:t></a:t>
            </a:r>
            <a:endParaRPr sz="2950">
              <a:latin typeface="Symbol"/>
              <a:cs typeface="Symbo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2895536"/>
            <a:ext cx="9144000" cy="3056255"/>
            <a:chOff x="0" y="2895536"/>
            <a:chExt cx="9144000" cy="30562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95536"/>
              <a:ext cx="5438775" cy="30560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6776" y="3047999"/>
              <a:ext cx="3697223" cy="246227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67000" y="914400"/>
            <a:ext cx="2698750" cy="1933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1946" y="482930"/>
            <a:ext cx="73660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Energy</a:t>
            </a:r>
            <a:r>
              <a:rPr sz="44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levels</a:t>
            </a:r>
            <a:r>
              <a:rPr sz="44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440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44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molecule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212849"/>
            <a:ext cx="9144000" cy="5645150"/>
            <a:chOff x="0" y="1212849"/>
            <a:chExt cx="9144000" cy="56451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43075"/>
              <a:ext cx="5127625" cy="43910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3625" y="1212849"/>
              <a:ext cx="4270374" cy="56451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4277" y="1917014"/>
            <a:ext cx="646557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3925" marR="5080" indent="-91186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000099"/>
                </a:solidFill>
              </a:rPr>
              <a:t>Infrared/Vibrational  </a:t>
            </a:r>
            <a:r>
              <a:rPr sz="6000" spc="-5" dirty="0">
                <a:solidFill>
                  <a:srgbClr val="000099"/>
                </a:solidFill>
              </a:rPr>
              <a:t>Spectroscopy</a:t>
            </a:r>
            <a:endParaRPr sz="60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</TotalTime>
  <Words>1188</Words>
  <Application>Microsoft Office PowerPoint</Application>
  <PresentationFormat>On-screen Show (4:3)</PresentationFormat>
  <Paragraphs>197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Module</vt:lpstr>
      <vt:lpstr>Arts,Science and Commerce College Mokhada</vt:lpstr>
      <vt:lpstr>PowerPoint Presentation</vt:lpstr>
      <vt:lpstr>PowerPoint Presentation</vt:lpstr>
      <vt:lpstr>Different kind of spectroscopy</vt:lpstr>
      <vt:lpstr>PowerPoint Presentation</vt:lpstr>
      <vt:lpstr>Wavelength, frequency and energy of  radiation</vt:lpstr>
      <vt:lpstr>PowerPoint Presentation</vt:lpstr>
      <vt:lpstr>Energy levels of a molecule</vt:lpstr>
      <vt:lpstr>Infrared/Vibrational  Spectroscopy</vt:lpstr>
      <vt:lpstr>Vibrational (Infrared) spectrum</vt:lpstr>
      <vt:lpstr>only in  molecules</vt:lpstr>
      <vt:lpstr>PowerPoint Presentation</vt:lpstr>
      <vt:lpstr>PowerPoint Presentation</vt:lpstr>
      <vt:lpstr>f  kx</vt:lpstr>
      <vt:lpstr>x  A cos(2t  )</vt:lpstr>
      <vt:lpstr>SHM and Uniform Circular Motion</vt:lpstr>
      <vt:lpstr>PowerPoint Presentation</vt:lpstr>
      <vt:lpstr>The simple Harmonic Oscillator</vt:lpstr>
      <vt:lpstr>The simple Harmonic Oscillator</vt:lpstr>
      <vt:lpstr>PowerPoint Presentation</vt:lpstr>
      <vt:lpstr>PowerPoint Presentation</vt:lpstr>
      <vt:lpstr>The Anharmonic Oscillator</vt:lpstr>
      <vt:lpstr>PowerPoint Presentation</vt:lpstr>
      <vt:lpstr>PowerPoint Presentation</vt:lpstr>
      <vt:lpstr>PowerPoint Presentation</vt:lpstr>
      <vt:lpstr>PowerPoint Presentation</vt:lpstr>
      <vt:lpstr>3. v=0v=3, v = + 3 with considerable intensity.</vt:lpstr>
      <vt:lpstr>The Vibrations of Polyatomic Molecules.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anirban.pathak</dc:creator>
  <cp:lastModifiedBy>dell</cp:lastModifiedBy>
  <cp:revision>6</cp:revision>
  <dcterms:created xsi:type="dcterms:W3CDTF">2022-11-03T03:05:44Z</dcterms:created>
  <dcterms:modified xsi:type="dcterms:W3CDTF">2022-11-04T05:20:12Z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2022-11-03T00:00:00Z</vt:filetime>
  </property>
</Properties>
</file>